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68" r:id="rId113"/>
    <p:sldId id="369" r:id="rId114"/>
    <p:sldId id="370" r:id="rId115"/>
    <p:sldId id="371" r:id="rId116"/>
    <p:sldId id="372" r:id="rId117"/>
    <p:sldId id="373" r:id="rId118"/>
    <p:sldId id="374" r:id="rId119"/>
    <p:sldId id="375" r:id="rId1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66" d="100"/>
          <a:sy n="66" d="100"/>
        </p:scale>
        <p:origin x="-1506" y="-15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1E74D10-E988-4DAC-8707-07083F7CD5C8}" type="datetimeFigureOut">
              <a:rPr lang="en-US" smtClean="0"/>
              <a:t>8/28/2020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1CE7D5-5DB3-4967-8D02-8DAA3C9765D5}" type="slidenum">
              <a:rPr lang="en-US" smtClean="0"/>
              <a:t>‹#›</a:t>
            </a:fld>
            <a:endParaRPr lang="en-US"/>
          </a:p>
        </p:txBody>
      </p:sp>
    </p:spTree>
    <p:extLst>
      <p:ext uri="{BB962C8B-B14F-4D97-AF65-F5344CB8AC3E}">
        <p14:creationId xmlns:p14="http://schemas.microsoft.com/office/powerpoint/2010/main" val="637608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E74D10-E988-4DAC-8707-07083F7CD5C8}" type="datetimeFigureOut">
              <a:rPr lang="en-US" smtClean="0"/>
              <a:t>8/28/2020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1CE7D5-5DB3-4967-8D02-8DAA3C9765D5}" type="slidenum">
              <a:rPr lang="en-US" smtClean="0"/>
              <a:t>‹#›</a:t>
            </a:fld>
            <a:endParaRPr lang="en-US"/>
          </a:p>
        </p:txBody>
      </p:sp>
    </p:spTree>
    <p:extLst>
      <p:ext uri="{BB962C8B-B14F-4D97-AF65-F5344CB8AC3E}">
        <p14:creationId xmlns:p14="http://schemas.microsoft.com/office/powerpoint/2010/main" val="1737726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E74D10-E988-4DAC-8707-07083F7CD5C8}" type="datetimeFigureOut">
              <a:rPr lang="en-US" smtClean="0"/>
              <a:t>8/28/2020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1CE7D5-5DB3-4967-8D02-8DAA3C9765D5}" type="slidenum">
              <a:rPr lang="en-US" smtClean="0"/>
              <a:t>‹#›</a:t>
            </a:fld>
            <a:endParaRPr lang="en-US"/>
          </a:p>
        </p:txBody>
      </p:sp>
    </p:spTree>
    <p:extLst>
      <p:ext uri="{BB962C8B-B14F-4D97-AF65-F5344CB8AC3E}">
        <p14:creationId xmlns:p14="http://schemas.microsoft.com/office/powerpoint/2010/main" val="3946890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E74D10-E988-4DAC-8707-07083F7CD5C8}" type="datetimeFigureOut">
              <a:rPr lang="en-US" smtClean="0"/>
              <a:t>8/28/2020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1CE7D5-5DB3-4967-8D02-8DAA3C9765D5}" type="slidenum">
              <a:rPr lang="en-US" smtClean="0"/>
              <a:t>‹#›</a:t>
            </a:fld>
            <a:endParaRPr lang="en-US"/>
          </a:p>
        </p:txBody>
      </p:sp>
    </p:spTree>
    <p:extLst>
      <p:ext uri="{BB962C8B-B14F-4D97-AF65-F5344CB8AC3E}">
        <p14:creationId xmlns:p14="http://schemas.microsoft.com/office/powerpoint/2010/main" val="562760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1E74D10-E988-4DAC-8707-07083F7CD5C8}" type="datetimeFigureOut">
              <a:rPr lang="en-US" smtClean="0"/>
              <a:t>8/28/2020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1CE7D5-5DB3-4967-8D02-8DAA3C9765D5}" type="slidenum">
              <a:rPr lang="en-US" smtClean="0"/>
              <a:t>‹#›</a:t>
            </a:fld>
            <a:endParaRPr lang="en-US"/>
          </a:p>
        </p:txBody>
      </p:sp>
    </p:spTree>
    <p:extLst>
      <p:ext uri="{BB962C8B-B14F-4D97-AF65-F5344CB8AC3E}">
        <p14:creationId xmlns:p14="http://schemas.microsoft.com/office/powerpoint/2010/main" val="536133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1E74D10-E988-4DAC-8707-07083F7CD5C8}" type="datetimeFigureOut">
              <a:rPr lang="en-US" smtClean="0"/>
              <a:t>8/28/2020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1CE7D5-5DB3-4967-8D02-8DAA3C9765D5}" type="slidenum">
              <a:rPr lang="en-US" smtClean="0"/>
              <a:t>‹#›</a:t>
            </a:fld>
            <a:endParaRPr lang="en-US"/>
          </a:p>
        </p:txBody>
      </p:sp>
    </p:spTree>
    <p:extLst>
      <p:ext uri="{BB962C8B-B14F-4D97-AF65-F5344CB8AC3E}">
        <p14:creationId xmlns:p14="http://schemas.microsoft.com/office/powerpoint/2010/main" val="1728324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1E74D10-E988-4DAC-8707-07083F7CD5C8}" type="datetimeFigureOut">
              <a:rPr lang="en-US" smtClean="0"/>
              <a:t>8/28/2020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1CE7D5-5DB3-4967-8D02-8DAA3C9765D5}" type="slidenum">
              <a:rPr lang="en-US" smtClean="0"/>
              <a:t>‹#›</a:t>
            </a:fld>
            <a:endParaRPr lang="en-US"/>
          </a:p>
        </p:txBody>
      </p:sp>
    </p:spTree>
    <p:extLst>
      <p:ext uri="{BB962C8B-B14F-4D97-AF65-F5344CB8AC3E}">
        <p14:creationId xmlns:p14="http://schemas.microsoft.com/office/powerpoint/2010/main" val="3122997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1E74D10-E988-4DAC-8707-07083F7CD5C8}" type="datetimeFigureOut">
              <a:rPr lang="en-US" smtClean="0"/>
              <a:t>8/28/2020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1CE7D5-5DB3-4967-8D02-8DAA3C9765D5}" type="slidenum">
              <a:rPr lang="en-US" smtClean="0"/>
              <a:t>‹#›</a:t>
            </a:fld>
            <a:endParaRPr lang="en-US"/>
          </a:p>
        </p:txBody>
      </p:sp>
    </p:spTree>
    <p:extLst>
      <p:ext uri="{BB962C8B-B14F-4D97-AF65-F5344CB8AC3E}">
        <p14:creationId xmlns:p14="http://schemas.microsoft.com/office/powerpoint/2010/main" val="3007513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E74D10-E988-4DAC-8707-07083F7CD5C8}" type="datetimeFigureOut">
              <a:rPr lang="en-US" smtClean="0"/>
              <a:t>8/28/2020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1CE7D5-5DB3-4967-8D02-8DAA3C9765D5}" type="slidenum">
              <a:rPr lang="en-US" smtClean="0"/>
              <a:t>‹#›</a:t>
            </a:fld>
            <a:endParaRPr lang="en-US"/>
          </a:p>
        </p:txBody>
      </p:sp>
    </p:spTree>
    <p:extLst>
      <p:ext uri="{BB962C8B-B14F-4D97-AF65-F5344CB8AC3E}">
        <p14:creationId xmlns:p14="http://schemas.microsoft.com/office/powerpoint/2010/main" val="423908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1E74D10-E988-4DAC-8707-07083F7CD5C8}" type="datetimeFigureOut">
              <a:rPr lang="en-US" smtClean="0"/>
              <a:t>8/28/2020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1CE7D5-5DB3-4967-8D02-8DAA3C9765D5}" type="slidenum">
              <a:rPr lang="en-US" smtClean="0"/>
              <a:t>‹#›</a:t>
            </a:fld>
            <a:endParaRPr lang="en-US"/>
          </a:p>
        </p:txBody>
      </p:sp>
    </p:spTree>
    <p:extLst>
      <p:ext uri="{BB962C8B-B14F-4D97-AF65-F5344CB8AC3E}">
        <p14:creationId xmlns:p14="http://schemas.microsoft.com/office/powerpoint/2010/main" val="1195087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1E74D10-E988-4DAC-8707-07083F7CD5C8}" type="datetimeFigureOut">
              <a:rPr lang="en-US" smtClean="0"/>
              <a:t>8/28/2020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1CE7D5-5DB3-4967-8D02-8DAA3C9765D5}" type="slidenum">
              <a:rPr lang="en-US" smtClean="0"/>
              <a:t>‹#›</a:t>
            </a:fld>
            <a:endParaRPr lang="en-US"/>
          </a:p>
        </p:txBody>
      </p:sp>
    </p:spTree>
    <p:extLst>
      <p:ext uri="{BB962C8B-B14F-4D97-AF65-F5344CB8AC3E}">
        <p14:creationId xmlns:p14="http://schemas.microsoft.com/office/powerpoint/2010/main" val="2959948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E74D10-E988-4DAC-8707-07083F7CD5C8}" type="datetimeFigureOut">
              <a:rPr lang="en-US" smtClean="0"/>
              <a:t>8/28/2020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1CE7D5-5DB3-4967-8D02-8DAA3C9765D5}" type="slidenum">
              <a:rPr lang="en-US" smtClean="0"/>
              <a:t>‹#›</a:t>
            </a:fld>
            <a:endParaRPr lang="en-US"/>
          </a:p>
        </p:txBody>
      </p:sp>
    </p:spTree>
    <p:extLst>
      <p:ext uri="{BB962C8B-B14F-4D97-AF65-F5344CB8AC3E}">
        <p14:creationId xmlns:p14="http://schemas.microsoft.com/office/powerpoint/2010/main" val="20952364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youtube.com/channel/UCYgItq72oMDKAh907gI4B8A" TargetMode="External"/><Relationship Id="rId2" Type="http://schemas.openxmlformats.org/officeDocument/2006/relationships/hyperlink" Target="https://www.btacertified.com/register/AA2D6E4F578EB0CFABA23BEEF76C2194" TargetMode="Externa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www.trustchainjewelry.com/"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2021.smartdubai.ae/"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s://blockchaintrainingalliance.com/blogs/news/ethereum-vs-hyperledger"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9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normAutofit fontScale="70000" lnSpcReduction="20000"/>
          </a:bodyPr>
          <a:lstStyle/>
          <a:p>
            <a:r>
              <a:rPr lang="en-US" dirty="0" smtClean="0"/>
              <a:t>Thanks to </a:t>
            </a:r>
            <a:r>
              <a:rPr lang="en-US" dirty="0" err="1" smtClean="0"/>
              <a:t>Blockchain</a:t>
            </a:r>
            <a:r>
              <a:rPr lang="en-US" dirty="0" smtClean="0"/>
              <a:t> Training Alliance</a:t>
            </a:r>
          </a:p>
          <a:p>
            <a:r>
              <a:rPr lang="en-US" dirty="0" smtClean="0">
                <a:hlinkClick r:id="rId2"/>
              </a:rPr>
              <a:t>https://www.btacertified.com/register/AA2D6E4F578EB0CFABA23BEEF76C2194</a:t>
            </a:r>
            <a:endParaRPr lang="en-US" dirty="0" smtClean="0"/>
          </a:p>
          <a:p>
            <a:r>
              <a:rPr lang="en-US" dirty="0" smtClean="0">
                <a:hlinkClick r:id="rId3"/>
              </a:rPr>
              <a:t>https://www.youtube.com/channel/UCYgItq72oMDKAh907gI4B8A</a:t>
            </a:r>
            <a:endParaRPr lang="en-US" dirty="0"/>
          </a:p>
        </p:txBody>
      </p:sp>
      <p:pic>
        <p:nvPicPr>
          <p:cNvPr id="245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5075" y="2536248"/>
            <a:ext cx="413385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47114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err="1"/>
              <a:t>Blockchain</a:t>
            </a:r>
            <a:r>
              <a:rPr lang="en-US" b="1" dirty="0"/>
              <a:t> Components: Smart Contracts, Wallet and </a:t>
            </a:r>
            <a:r>
              <a:rPr lang="en-US" b="1" dirty="0" smtClean="0"/>
              <a:t>Events</a:t>
            </a:r>
            <a:endParaRPr lang="en-US" dirty="0"/>
          </a:p>
        </p:txBody>
      </p:sp>
      <p:sp>
        <p:nvSpPr>
          <p:cNvPr id="3" name="Content Placeholder 2"/>
          <p:cNvSpPr>
            <a:spLocks noGrp="1"/>
          </p:cNvSpPr>
          <p:nvPr>
            <p:ph idx="1"/>
          </p:nvPr>
        </p:nvSpPr>
        <p:spPr/>
        <p:txBody>
          <a:bodyPr>
            <a:noAutofit/>
          </a:bodyPr>
          <a:lstStyle/>
          <a:p>
            <a:r>
              <a:rPr lang="en-US" sz="1800" b="1" dirty="0"/>
              <a:t>Smart Contract: Program that runs on the </a:t>
            </a:r>
            <a:r>
              <a:rPr lang="en-US" sz="1800" b="1" dirty="0" err="1"/>
              <a:t>blockchain</a:t>
            </a:r>
            <a:r>
              <a:rPr lang="en-US" sz="1800" b="1" dirty="0"/>
              <a:t/>
            </a:r>
            <a:br>
              <a:rPr lang="en-US" sz="1800" b="1" dirty="0"/>
            </a:br>
            <a:r>
              <a:rPr lang="en-US" sz="1800" dirty="0"/>
              <a:t>The original </a:t>
            </a:r>
            <a:r>
              <a:rPr lang="en-US" sz="1800" dirty="0" err="1"/>
              <a:t>blockchains</a:t>
            </a:r>
            <a:r>
              <a:rPr lang="en-US" sz="1800" dirty="0"/>
              <a:t> were designed to simply allow financial transactions to be performed and stored in the historical ledger, and had limited configurability. Since then, </a:t>
            </a:r>
            <a:r>
              <a:rPr lang="en-US" sz="1800" dirty="0" err="1"/>
              <a:t>blockchains</a:t>
            </a:r>
            <a:r>
              <a:rPr lang="en-US" sz="1800" dirty="0"/>
              <a:t> have evolved so that some have become fully functional distributed computers. Smart contracts are programs that run on the </a:t>
            </a:r>
            <a:r>
              <a:rPr lang="en-US" sz="1800" dirty="0" err="1"/>
              <a:t>blockchain</a:t>
            </a:r>
            <a:r>
              <a:rPr lang="en-US" sz="1800" dirty="0"/>
              <a:t>. Users can interact with smart contracts in a similar way that they interact with programs on a standard computer.</a:t>
            </a:r>
          </a:p>
          <a:p>
            <a:r>
              <a:rPr lang="en-US" sz="1800" b="1" dirty="0"/>
              <a:t>Wallet: Stores users credentials</a:t>
            </a:r>
            <a:br>
              <a:rPr lang="en-US" sz="1800" b="1" dirty="0"/>
            </a:br>
            <a:r>
              <a:rPr lang="en-US" sz="1800" dirty="0"/>
              <a:t>In </a:t>
            </a:r>
            <a:r>
              <a:rPr lang="en-US" sz="1800" dirty="0" err="1"/>
              <a:t>blockchain</a:t>
            </a:r>
            <a:r>
              <a:rPr lang="en-US" sz="1800" dirty="0"/>
              <a:t>, the user's wallet stores their credentials and tracks digital assets associated with the user's address. The wallet tracks user credentials and any other information that may be associated with their account.</a:t>
            </a:r>
          </a:p>
          <a:p>
            <a:r>
              <a:rPr lang="en-US" sz="1800" b="1" dirty="0"/>
              <a:t>Events: Notifications of updates and actions on the </a:t>
            </a:r>
            <a:r>
              <a:rPr lang="en-US" sz="1800" b="1" dirty="0" err="1"/>
              <a:t>blockchain</a:t>
            </a:r>
            <a:r>
              <a:rPr lang="en-US" sz="1800" b="1" dirty="0"/>
              <a:t/>
            </a:r>
            <a:br>
              <a:rPr lang="en-US" sz="1800" b="1" dirty="0"/>
            </a:br>
            <a:r>
              <a:rPr lang="en-US" sz="1800" dirty="0"/>
              <a:t>The </a:t>
            </a:r>
            <a:r>
              <a:rPr lang="en-US" sz="1800" dirty="0" err="1"/>
              <a:t>blockchain’s</a:t>
            </a:r>
            <a:r>
              <a:rPr lang="en-US" sz="1800" dirty="0"/>
              <a:t> ledger and the state of the peer network are updated by events. Examples of events include the creation and dispersion of a new transaction across the peer network and the addition of a new block to the </a:t>
            </a:r>
            <a:r>
              <a:rPr lang="en-US" sz="1800" dirty="0" err="1"/>
              <a:t>blockchain</a:t>
            </a:r>
            <a:r>
              <a:rPr lang="en-US" sz="1800" dirty="0"/>
              <a:t>. Events may also include notifications from smart contracts on </a:t>
            </a:r>
            <a:r>
              <a:rPr lang="en-US" sz="1800" dirty="0" err="1"/>
              <a:t>blockchains</a:t>
            </a:r>
            <a:r>
              <a:rPr lang="en-US" sz="1800" dirty="0"/>
              <a:t> that support such contracts</a:t>
            </a:r>
            <a:r>
              <a:rPr lang="en-US" sz="1800" dirty="0" smtClean="0"/>
              <a:t>.</a:t>
            </a:r>
            <a:endParaRPr lang="en-US" sz="1800" dirty="0"/>
          </a:p>
        </p:txBody>
      </p:sp>
    </p:spTree>
    <p:extLst>
      <p:ext uri="{BB962C8B-B14F-4D97-AF65-F5344CB8AC3E}">
        <p14:creationId xmlns:p14="http://schemas.microsoft.com/office/powerpoint/2010/main" val="217551503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err="1"/>
              <a:t>Blockchain</a:t>
            </a:r>
            <a:r>
              <a:rPr lang="en-US" b="1" dirty="0"/>
              <a:t> Governance Strategies: On-Chain </a:t>
            </a:r>
            <a:r>
              <a:rPr lang="en-US" b="1" dirty="0" smtClean="0"/>
              <a:t>Governance</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a:t>The rules for how the </a:t>
            </a:r>
            <a:r>
              <a:rPr lang="en-US" dirty="0" err="1"/>
              <a:t>blockchain</a:t>
            </a:r>
            <a:r>
              <a:rPr lang="en-US" dirty="0"/>
              <a:t> operates </a:t>
            </a:r>
            <a:endParaRPr lang="en-US" dirty="0" smtClean="0"/>
          </a:p>
          <a:p>
            <a:pPr marL="0" indent="0">
              <a:buNone/>
            </a:pPr>
            <a:r>
              <a:rPr lang="en-US" dirty="0" smtClean="0"/>
              <a:t>are </a:t>
            </a:r>
            <a:r>
              <a:rPr lang="en-US" dirty="0"/>
              <a:t>stored on-chain in smart contracts </a:t>
            </a:r>
            <a:r>
              <a:rPr lang="en-US" dirty="0" smtClean="0"/>
              <a:t>with</a:t>
            </a:r>
          </a:p>
          <a:p>
            <a:pPr marL="0" indent="0">
              <a:buNone/>
            </a:pPr>
            <a:r>
              <a:rPr lang="en-US" dirty="0" smtClean="0"/>
              <a:t> </a:t>
            </a:r>
            <a:r>
              <a:rPr lang="en-US" dirty="0"/>
              <a:t>built-in capability and procedures </a:t>
            </a:r>
            <a:r>
              <a:rPr lang="en-US" dirty="0" smtClean="0"/>
              <a:t>for</a:t>
            </a:r>
          </a:p>
          <a:p>
            <a:pPr marL="0" indent="0">
              <a:buNone/>
            </a:pPr>
            <a:r>
              <a:rPr lang="en-US" dirty="0" smtClean="0"/>
              <a:t> </a:t>
            </a:r>
            <a:r>
              <a:rPr lang="en-US" dirty="0"/>
              <a:t>modifications.</a:t>
            </a:r>
          </a:p>
          <a:p>
            <a:pPr marL="0" indent="0">
              <a:buNone/>
            </a:pPr>
            <a:endParaRPr lang="en-US" dirty="0" smtClean="0"/>
          </a:p>
          <a:p>
            <a:pPr marL="0" indent="0">
              <a:buNone/>
            </a:pPr>
            <a:r>
              <a:rPr lang="en-US" dirty="0" smtClean="0"/>
              <a:t>A </a:t>
            </a:r>
            <a:r>
              <a:rPr lang="en-US" dirty="0" err="1"/>
              <a:t>blockchain</a:t>
            </a:r>
            <a:r>
              <a:rPr lang="en-US" dirty="0"/>
              <a:t>-specific governance strategy is </a:t>
            </a:r>
            <a:r>
              <a:rPr lang="en-US" b="1" dirty="0"/>
              <a:t>On-Chain Governance</a:t>
            </a:r>
            <a:r>
              <a:rPr lang="en-US" dirty="0"/>
              <a:t>. In this form of </a:t>
            </a:r>
            <a:r>
              <a:rPr lang="en-US" dirty="0" err="1"/>
              <a:t>blockchain</a:t>
            </a:r>
            <a:r>
              <a:rPr lang="en-US" dirty="0"/>
              <a:t> governance, the rules describing how the </a:t>
            </a:r>
            <a:r>
              <a:rPr lang="en-US" dirty="0" err="1"/>
              <a:t>blockchain</a:t>
            </a:r>
            <a:r>
              <a:rPr lang="en-US" dirty="0"/>
              <a:t> should operate are stored on the </a:t>
            </a:r>
            <a:r>
              <a:rPr lang="en-US" dirty="0" err="1"/>
              <a:t>blockchain</a:t>
            </a:r>
            <a:r>
              <a:rPr lang="en-US" dirty="0"/>
              <a:t> itself. These regulations typically are implemented as smart contracts on the </a:t>
            </a:r>
            <a:r>
              <a:rPr lang="en-US" dirty="0" err="1"/>
              <a:t>blockchain</a:t>
            </a:r>
            <a:r>
              <a:rPr lang="en-US" dirty="0"/>
              <a:t> with built-in methods for users to modify the rules based upon their needs and the needs of the </a:t>
            </a:r>
            <a:r>
              <a:rPr lang="en-US" dirty="0" err="1"/>
              <a:t>blockchain</a:t>
            </a:r>
            <a:r>
              <a:rPr lang="en-US" dirty="0"/>
              <a:t>.</a:t>
            </a:r>
          </a:p>
          <a:p>
            <a:pPr marL="0" indent="0">
              <a:buNone/>
            </a:pPr>
            <a:endParaRPr lang="en-US" dirty="0"/>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1676400"/>
            <a:ext cx="1905000"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447905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Who Really Governs the </a:t>
            </a:r>
            <a:r>
              <a:rPr lang="en-US" b="1" dirty="0" err="1"/>
              <a:t>Blockchain</a:t>
            </a:r>
            <a:r>
              <a:rPr lang="en-US" b="1" dirty="0" smtClean="0"/>
              <a:t>?</a:t>
            </a:r>
            <a:endParaRPr lang="en-US" dirty="0"/>
          </a:p>
        </p:txBody>
      </p:sp>
      <p:sp>
        <p:nvSpPr>
          <p:cNvPr id="3" name="Content Placeholder 2"/>
          <p:cNvSpPr>
            <a:spLocks noGrp="1"/>
          </p:cNvSpPr>
          <p:nvPr>
            <p:ph idx="1"/>
          </p:nvPr>
        </p:nvSpPr>
        <p:spPr/>
        <p:txBody>
          <a:bodyPr>
            <a:normAutofit fontScale="47500" lnSpcReduction="20000"/>
          </a:bodyPr>
          <a:lstStyle/>
          <a:p>
            <a:pPr marL="0" indent="0">
              <a:buNone/>
            </a:pPr>
            <a:r>
              <a:rPr lang="en-US" dirty="0" err="1"/>
              <a:t>Blockchain</a:t>
            </a:r>
            <a:r>
              <a:rPr lang="en-US" dirty="0"/>
              <a:t> governance comes down to the users.</a:t>
            </a:r>
          </a:p>
          <a:p>
            <a:pPr marL="0" indent="0">
              <a:buNone/>
            </a:pPr>
            <a:endParaRPr lang="en-US" dirty="0" smtClean="0"/>
          </a:p>
          <a:p>
            <a:pPr marL="0" indent="0">
              <a:buNone/>
            </a:pPr>
            <a:r>
              <a:rPr lang="en-US" dirty="0" smtClean="0"/>
              <a:t>Major </a:t>
            </a:r>
            <a:r>
              <a:rPr lang="en-US" dirty="0"/>
              <a:t>changes to a </a:t>
            </a:r>
            <a:r>
              <a:rPr lang="en-US" dirty="0" err="1"/>
              <a:t>blockchain</a:t>
            </a:r>
            <a:r>
              <a:rPr lang="en-US" dirty="0"/>
              <a:t> require a hard fork. A hard fork is a change to the </a:t>
            </a:r>
            <a:r>
              <a:rPr lang="en-US" dirty="0" err="1"/>
              <a:t>blockchain</a:t>
            </a:r>
            <a:r>
              <a:rPr lang="en-US" dirty="0"/>
              <a:t> protocol that makes it incompatible with old clients.</a:t>
            </a:r>
          </a:p>
          <a:p>
            <a:r>
              <a:rPr lang="en-US" dirty="0"/>
              <a:t>For a hard fork to be successful, users need to agree to follow it.</a:t>
            </a:r>
          </a:p>
          <a:p>
            <a:r>
              <a:rPr lang="en-US" dirty="0"/>
              <a:t>Users can refuse to follow a hard fork, creating a divergent </a:t>
            </a:r>
            <a:r>
              <a:rPr lang="en-US" dirty="0" err="1"/>
              <a:t>blockchain</a:t>
            </a:r>
            <a:r>
              <a:rPr lang="en-US" dirty="0"/>
              <a:t>. The DAO Hard Fork on </a:t>
            </a:r>
            <a:r>
              <a:rPr lang="en-US" dirty="0" err="1"/>
              <a:t>Ethereum</a:t>
            </a:r>
            <a:r>
              <a:rPr lang="en-US" dirty="0"/>
              <a:t> created </a:t>
            </a:r>
            <a:r>
              <a:rPr lang="en-US" dirty="0" err="1"/>
              <a:t>Ethereum</a:t>
            </a:r>
            <a:r>
              <a:rPr lang="en-US" dirty="0"/>
              <a:t> Classic.</a:t>
            </a:r>
          </a:p>
          <a:p>
            <a:pPr marL="0" indent="0">
              <a:buNone/>
            </a:pPr>
            <a:endParaRPr lang="en-US" dirty="0" smtClean="0"/>
          </a:p>
          <a:p>
            <a:pPr marL="0" indent="0">
              <a:buNone/>
            </a:pPr>
            <a:r>
              <a:rPr lang="en-US" dirty="0" smtClean="0"/>
              <a:t>Despite </a:t>
            </a:r>
            <a:r>
              <a:rPr lang="en-US" dirty="0"/>
              <a:t>the official story of who governs the </a:t>
            </a:r>
            <a:r>
              <a:rPr lang="en-US" dirty="0" err="1"/>
              <a:t>blockchain</a:t>
            </a:r>
            <a:r>
              <a:rPr lang="en-US" dirty="0"/>
              <a:t>, in the end, the users are the ones who really make the final decisions of what will or will not be included in the </a:t>
            </a:r>
            <a:r>
              <a:rPr lang="en-US" dirty="0" err="1"/>
              <a:t>blockchain</a:t>
            </a:r>
            <a:r>
              <a:rPr lang="en-US" dirty="0"/>
              <a:t>. With the huge number of potential options, users can abandon a </a:t>
            </a:r>
            <a:r>
              <a:rPr lang="en-US" dirty="0" err="1"/>
              <a:t>blockchain</a:t>
            </a:r>
            <a:r>
              <a:rPr lang="en-US" dirty="0"/>
              <a:t> that makes changes that they disagree with.</a:t>
            </a:r>
          </a:p>
          <a:p>
            <a:pPr marL="0" indent="0">
              <a:buNone/>
            </a:pPr>
            <a:endParaRPr lang="en-US" dirty="0" smtClean="0"/>
          </a:p>
          <a:p>
            <a:pPr marL="0" indent="0">
              <a:buNone/>
            </a:pPr>
            <a:r>
              <a:rPr lang="en-US" dirty="0" smtClean="0"/>
              <a:t>Any </a:t>
            </a:r>
            <a:r>
              <a:rPr lang="en-US" dirty="0"/>
              <a:t>major change to a </a:t>
            </a:r>
            <a:r>
              <a:rPr lang="en-US" dirty="0" err="1"/>
              <a:t>blockchain</a:t>
            </a:r>
            <a:r>
              <a:rPr lang="en-US" dirty="0"/>
              <a:t> requires a "hard fork". All this means is that the </a:t>
            </a:r>
            <a:r>
              <a:rPr lang="en-US" dirty="0" err="1"/>
              <a:t>blockchain</a:t>
            </a:r>
            <a:r>
              <a:rPr lang="en-US" dirty="0"/>
              <a:t> protocol has changes that are not backward compatible, so </a:t>
            </a:r>
            <a:r>
              <a:rPr lang="en-US" dirty="0" err="1"/>
              <a:t>blockchain</a:t>
            </a:r>
            <a:r>
              <a:rPr lang="en-US" dirty="0"/>
              <a:t> clients that do not make the switch will not be able to operate on the main </a:t>
            </a:r>
            <a:r>
              <a:rPr lang="en-US" dirty="0" err="1"/>
              <a:t>blockchain</a:t>
            </a:r>
            <a:r>
              <a:rPr lang="en-US" dirty="0"/>
              <a:t>. For a hard fork to be successful, users of the </a:t>
            </a:r>
            <a:r>
              <a:rPr lang="en-US" dirty="0" err="1"/>
              <a:t>blockchain</a:t>
            </a:r>
            <a:r>
              <a:rPr lang="en-US" dirty="0"/>
              <a:t> need to make the decision to update their clients to incorporate the new changes.</a:t>
            </a:r>
          </a:p>
          <a:p>
            <a:pPr marL="0" indent="0">
              <a:buNone/>
            </a:pPr>
            <a:endParaRPr lang="en-US" dirty="0" smtClean="0"/>
          </a:p>
          <a:p>
            <a:pPr marL="0" indent="0">
              <a:buNone/>
            </a:pPr>
            <a:r>
              <a:rPr lang="en-US" dirty="0" smtClean="0"/>
              <a:t>If </a:t>
            </a:r>
            <a:r>
              <a:rPr lang="en-US" dirty="0"/>
              <a:t>not all users decide to make the switch after a hard fork, a divergent </a:t>
            </a:r>
            <a:r>
              <a:rPr lang="en-US" dirty="0" err="1"/>
              <a:t>blockchain</a:t>
            </a:r>
            <a:r>
              <a:rPr lang="en-US" dirty="0"/>
              <a:t> can be created. Since the </a:t>
            </a:r>
            <a:r>
              <a:rPr lang="en-US" dirty="0" err="1"/>
              <a:t>blockchain</a:t>
            </a:r>
            <a:r>
              <a:rPr lang="en-US" dirty="0"/>
              <a:t> is a distributed network, the decision to implement a hard fork doesn’t cause the old version of the </a:t>
            </a:r>
            <a:r>
              <a:rPr lang="en-US" dirty="0" err="1"/>
              <a:t>blockchain</a:t>
            </a:r>
            <a:r>
              <a:rPr lang="en-US" dirty="0"/>
              <a:t> to become non-functional. Users who choose not to follow the fork can decide to maintain the old </a:t>
            </a:r>
            <a:r>
              <a:rPr lang="en-US" dirty="0" err="1"/>
              <a:t>blockchain</a:t>
            </a:r>
            <a:r>
              <a:rPr lang="en-US" dirty="0"/>
              <a:t>, fragmenting the </a:t>
            </a:r>
            <a:r>
              <a:rPr lang="en-US" dirty="0" err="1"/>
              <a:t>blockchain</a:t>
            </a:r>
            <a:r>
              <a:rPr lang="en-US" dirty="0"/>
              <a:t> network.</a:t>
            </a:r>
          </a:p>
          <a:p>
            <a:pPr marL="0" indent="0">
              <a:buNone/>
            </a:pPr>
            <a:endParaRPr lang="en-US" dirty="0"/>
          </a:p>
        </p:txBody>
      </p:sp>
    </p:spTree>
    <p:extLst>
      <p:ext uri="{BB962C8B-B14F-4D97-AF65-F5344CB8AC3E}">
        <p14:creationId xmlns:p14="http://schemas.microsoft.com/office/powerpoint/2010/main" val="225701527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DAO Hard Fork on </a:t>
            </a:r>
            <a:r>
              <a:rPr lang="en-US" b="1" dirty="0" err="1"/>
              <a:t>Ethereum</a:t>
            </a:r>
            <a:r>
              <a:rPr lang="en-US" b="1" dirty="0"/>
              <a:t> Created </a:t>
            </a:r>
            <a:r>
              <a:rPr lang="en-US" b="1" dirty="0" err="1"/>
              <a:t>Ethereum</a:t>
            </a:r>
            <a:r>
              <a:rPr lang="en-US" b="1" dirty="0"/>
              <a:t> </a:t>
            </a:r>
            <a:r>
              <a:rPr lang="en-US" b="1" dirty="0" smtClean="0"/>
              <a:t>Classic</a:t>
            </a:r>
            <a:endParaRPr lang="en-US" dirty="0"/>
          </a:p>
        </p:txBody>
      </p:sp>
      <p:sp>
        <p:nvSpPr>
          <p:cNvPr id="3" name="Content Placeholder 2"/>
          <p:cNvSpPr>
            <a:spLocks noGrp="1"/>
          </p:cNvSpPr>
          <p:nvPr>
            <p:ph idx="1"/>
          </p:nvPr>
        </p:nvSpPr>
        <p:spPr/>
        <p:txBody>
          <a:bodyPr>
            <a:normAutofit fontScale="40000" lnSpcReduction="20000"/>
          </a:bodyPr>
          <a:lstStyle/>
          <a:p>
            <a:pPr marL="0" indent="0">
              <a:buNone/>
            </a:pPr>
            <a:r>
              <a:rPr lang="en-US" sz="4000" dirty="0"/>
              <a:t>One famous example of this type of fragmentation is the DAO hack on the </a:t>
            </a:r>
            <a:r>
              <a:rPr lang="en-US" sz="4000" dirty="0" err="1"/>
              <a:t>Ethereum</a:t>
            </a:r>
            <a:r>
              <a:rPr lang="en-US" sz="4000" dirty="0"/>
              <a:t> network. The DAO was an </a:t>
            </a:r>
            <a:r>
              <a:rPr lang="en-US" sz="4000" dirty="0" err="1"/>
              <a:t>Ethereum</a:t>
            </a:r>
            <a:r>
              <a:rPr lang="en-US" sz="4000" dirty="0"/>
              <a:t> smart contract that completed a record-breaking </a:t>
            </a:r>
            <a:r>
              <a:rPr lang="en-US" sz="4000" dirty="0" err="1"/>
              <a:t>crowdfunding</a:t>
            </a:r>
            <a:r>
              <a:rPr lang="en-US" sz="4000" dirty="0"/>
              <a:t> campaign on the </a:t>
            </a:r>
            <a:r>
              <a:rPr lang="en-US" sz="4000" dirty="0" err="1"/>
              <a:t>Ethereum</a:t>
            </a:r>
            <a:r>
              <a:rPr lang="en-US" sz="4000" dirty="0"/>
              <a:t> network, with all of this value stored within the DAO smart contract. A flaw in the smart contract’s code allowed an attacker to create another version of the smart contract under their control and siphon off a portion of the DAO contract’s funds, worth roughly 72 million dollars at the time. After much debate, the </a:t>
            </a:r>
            <a:r>
              <a:rPr lang="en-US" sz="4000" dirty="0" err="1"/>
              <a:t>Ethereum</a:t>
            </a:r>
            <a:r>
              <a:rPr lang="en-US" sz="4000" dirty="0"/>
              <a:t> network decided to implement a hard fork that allowed investors of the DAO to reclaim their stolen Ether</a:t>
            </a:r>
            <a:r>
              <a:rPr lang="en-US" sz="4000" dirty="0" smtClean="0"/>
              <a:t>.</a:t>
            </a:r>
          </a:p>
          <a:p>
            <a:pPr marL="0" indent="0">
              <a:buNone/>
            </a:pPr>
            <a:endParaRPr lang="en-US" sz="4000" dirty="0"/>
          </a:p>
          <a:p>
            <a:pPr marL="0" indent="0">
              <a:buNone/>
            </a:pPr>
            <a:r>
              <a:rPr lang="en-US" sz="4000" dirty="0"/>
              <a:t>This was a very contentious decision because the historical ledger in the </a:t>
            </a:r>
            <a:r>
              <a:rPr lang="en-US" sz="4000" dirty="0" err="1"/>
              <a:t>blockchain</a:t>
            </a:r>
            <a:r>
              <a:rPr lang="en-US" sz="4000" dirty="0"/>
              <a:t> is supposed to be immutable and all transactions are final. Smart contracts are supposed to be their own final authority, so any action that could be performed with a smart contract, including exploiting a programming flaw to drain value from it, is considered fair game. The </a:t>
            </a:r>
            <a:r>
              <a:rPr lang="en-US" sz="4000" dirty="0" err="1"/>
              <a:t>Ethereum</a:t>
            </a:r>
            <a:r>
              <a:rPr lang="en-US" sz="4000" dirty="0"/>
              <a:t> network’s decision to reverse the DAO hack went against the principles of </a:t>
            </a:r>
            <a:r>
              <a:rPr lang="en-US" sz="4000" dirty="0" err="1"/>
              <a:t>blockchain’s</a:t>
            </a:r>
            <a:r>
              <a:rPr lang="en-US" sz="4000" dirty="0"/>
              <a:t> immutability and the supposed self-regulation of smart contracts</a:t>
            </a:r>
            <a:r>
              <a:rPr lang="en-US" sz="4000" dirty="0" smtClean="0"/>
              <a:t>.</a:t>
            </a:r>
          </a:p>
          <a:p>
            <a:pPr marL="0" indent="0">
              <a:buNone/>
            </a:pPr>
            <a:endParaRPr lang="en-US" sz="4000" dirty="0"/>
          </a:p>
          <a:p>
            <a:pPr marL="0" indent="0">
              <a:buNone/>
            </a:pPr>
            <a:r>
              <a:rPr lang="en-US" sz="4000" dirty="0"/>
              <a:t>Some of the </a:t>
            </a:r>
            <a:r>
              <a:rPr lang="en-US" sz="4000" dirty="0" err="1"/>
              <a:t>Ethereum</a:t>
            </a:r>
            <a:r>
              <a:rPr lang="en-US" sz="4000" dirty="0"/>
              <a:t> network refused to follow the DAO hard fork, resulting in a divergent </a:t>
            </a:r>
            <a:r>
              <a:rPr lang="en-US" sz="4000" dirty="0" err="1"/>
              <a:t>blockchain</a:t>
            </a:r>
            <a:r>
              <a:rPr lang="en-US" sz="4000" dirty="0"/>
              <a:t> where the DAO hack was successful. This created the </a:t>
            </a:r>
            <a:r>
              <a:rPr lang="en-US" sz="4000" dirty="0" err="1"/>
              <a:t>Ethereum</a:t>
            </a:r>
            <a:r>
              <a:rPr lang="en-US" sz="4000" dirty="0"/>
              <a:t> Classic </a:t>
            </a:r>
            <a:r>
              <a:rPr lang="en-US" sz="4000" dirty="0" err="1"/>
              <a:t>cryptocurrency</a:t>
            </a:r>
            <a:r>
              <a:rPr lang="en-US" sz="4000" dirty="0"/>
              <a:t>, which shares the same history as </a:t>
            </a:r>
            <a:r>
              <a:rPr lang="en-US" sz="4000" dirty="0" err="1"/>
              <a:t>Ethereum</a:t>
            </a:r>
            <a:r>
              <a:rPr lang="en-US" sz="4000" dirty="0"/>
              <a:t> up to the DAO hack, but is completely independent after that point. Despite the "official" decision to reverse the DAO hack, users made the final call of whether or not they would abide by that decision.</a:t>
            </a:r>
          </a:p>
          <a:p>
            <a:pPr marL="0" indent="0">
              <a:buNone/>
            </a:pPr>
            <a:endParaRPr lang="en-US" dirty="0"/>
          </a:p>
        </p:txBody>
      </p:sp>
    </p:spTree>
    <p:extLst>
      <p:ext uri="{BB962C8B-B14F-4D97-AF65-F5344CB8AC3E}">
        <p14:creationId xmlns:p14="http://schemas.microsoft.com/office/powerpoint/2010/main" val="32562722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Governance in </a:t>
            </a:r>
            <a:r>
              <a:rPr lang="en-US" b="1" dirty="0" err="1" smtClean="0"/>
              <a:t>Ethereum</a:t>
            </a:r>
            <a:endParaRPr lang="en-US" dirty="0"/>
          </a:p>
        </p:txBody>
      </p:sp>
      <p:sp>
        <p:nvSpPr>
          <p:cNvPr id="3" name="Content Placeholder 2"/>
          <p:cNvSpPr>
            <a:spLocks noGrp="1"/>
          </p:cNvSpPr>
          <p:nvPr>
            <p:ph idx="1"/>
          </p:nvPr>
        </p:nvSpPr>
        <p:spPr/>
        <p:txBody>
          <a:bodyPr/>
          <a:lstStyle/>
          <a:p>
            <a:pPr marL="0" indent="0">
              <a:buNone/>
            </a:pPr>
            <a:r>
              <a:rPr lang="en-US" dirty="0"/>
              <a:t>We’ve been discussing the decisions made regarding the </a:t>
            </a:r>
            <a:r>
              <a:rPr lang="en-US" dirty="0" err="1"/>
              <a:t>Ethereum</a:t>
            </a:r>
            <a:r>
              <a:rPr lang="en-US" dirty="0"/>
              <a:t> </a:t>
            </a:r>
            <a:r>
              <a:rPr lang="en-US" dirty="0" err="1"/>
              <a:t>blockchain</a:t>
            </a:r>
            <a:r>
              <a:rPr lang="en-US" dirty="0"/>
              <a:t>, but haven’t discussed who made those decisions yet. </a:t>
            </a:r>
            <a:r>
              <a:rPr lang="en-US" dirty="0" err="1"/>
              <a:t>Ethereum</a:t>
            </a:r>
            <a:r>
              <a:rPr lang="en-US" dirty="0"/>
              <a:t> uses the “Benevolent Dictator for Life” mode of </a:t>
            </a:r>
            <a:r>
              <a:rPr lang="en-US" dirty="0" err="1"/>
              <a:t>blockchain</a:t>
            </a:r>
            <a:r>
              <a:rPr lang="en-US" dirty="0"/>
              <a:t> governance. While user input and input from the development team is welcome for </a:t>
            </a:r>
            <a:r>
              <a:rPr lang="en-US" dirty="0" err="1"/>
              <a:t>Ethereum</a:t>
            </a:r>
            <a:r>
              <a:rPr lang="en-US" dirty="0"/>
              <a:t>, </a:t>
            </a:r>
            <a:r>
              <a:rPr lang="en-US" dirty="0" err="1"/>
              <a:t>Vitalik</a:t>
            </a:r>
            <a:r>
              <a:rPr lang="en-US" dirty="0"/>
              <a:t> </a:t>
            </a:r>
            <a:r>
              <a:rPr lang="en-US" dirty="0" err="1"/>
              <a:t>Buterin</a:t>
            </a:r>
            <a:r>
              <a:rPr lang="en-US" dirty="0"/>
              <a:t> is the final authority on decisions regarding the </a:t>
            </a:r>
            <a:r>
              <a:rPr lang="en-US" dirty="0" err="1"/>
              <a:t>Ethereum</a:t>
            </a:r>
            <a:r>
              <a:rPr lang="en-US" dirty="0"/>
              <a:t> roadmap.</a:t>
            </a:r>
            <a:endParaRPr lang="en-US" dirty="0"/>
          </a:p>
        </p:txBody>
      </p:sp>
    </p:spTree>
    <p:extLst>
      <p:ext uri="{BB962C8B-B14F-4D97-AF65-F5344CB8AC3E}">
        <p14:creationId xmlns:p14="http://schemas.microsoft.com/office/powerpoint/2010/main" val="57118507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Governance in </a:t>
            </a:r>
            <a:r>
              <a:rPr lang="en-US" b="1" dirty="0" err="1"/>
              <a:t>Hyperledger</a:t>
            </a:r>
            <a:r>
              <a:rPr lang="en-US" b="1" dirty="0"/>
              <a:t> </a:t>
            </a:r>
            <a:r>
              <a:rPr lang="en-US" b="1" dirty="0" smtClean="0"/>
              <a:t>Frameworks</a:t>
            </a: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dirty="0" err="1"/>
              <a:t>Hyperledger</a:t>
            </a:r>
            <a:r>
              <a:rPr lang="en-US" dirty="0"/>
              <a:t> frameworks, on the other hand, use an Open Governance model to make technical decisions regarding the </a:t>
            </a:r>
            <a:r>
              <a:rPr lang="en-US" dirty="0" err="1"/>
              <a:t>Hyperledger</a:t>
            </a:r>
            <a:r>
              <a:rPr lang="en-US" dirty="0"/>
              <a:t> environment. The </a:t>
            </a:r>
            <a:r>
              <a:rPr lang="en-US" dirty="0" err="1"/>
              <a:t>Hyperledger</a:t>
            </a:r>
            <a:r>
              <a:rPr lang="en-US" dirty="0"/>
              <a:t> Technical Steering Committee (TSC) is the final authority for technical decisions in </a:t>
            </a:r>
            <a:r>
              <a:rPr lang="en-US" dirty="0" err="1"/>
              <a:t>Hyperledger</a:t>
            </a:r>
            <a:r>
              <a:rPr lang="en-US" dirty="0"/>
              <a:t>.</a:t>
            </a:r>
          </a:p>
          <a:p>
            <a:pPr marL="0" indent="0">
              <a:buNone/>
            </a:pPr>
            <a:endParaRPr lang="en-US" dirty="0" smtClean="0"/>
          </a:p>
          <a:p>
            <a:pPr marL="0" indent="0">
              <a:buNone/>
            </a:pPr>
            <a:r>
              <a:rPr lang="en-US" dirty="0" smtClean="0"/>
              <a:t>Each </a:t>
            </a:r>
            <a:r>
              <a:rPr lang="en-US" dirty="0"/>
              <a:t>year, the </a:t>
            </a:r>
            <a:r>
              <a:rPr lang="en-US" dirty="0" err="1"/>
              <a:t>Hyperledger</a:t>
            </a:r>
            <a:r>
              <a:rPr lang="en-US" dirty="0"/>
              <a:t> Technical Steering Committee is selected from the </a:t>
            </a:r>
            <a:r>
              <a:rPr lang="en-US" dirty="0" err="1"/>
              <a:t>Hyperledger</a:t>
            </a:r>
            <a:r>
              <a:rPr lang="en-US" dirty="0"/>
              <a:t> environment’s active contributors and maintainers.</a:t>
            </a:r>
          </a:p>
          <a:p>
            <a:pPr marL="0" indent="0">
              <a:buNone/>
            </a:pPr>
            <a:endParaRPr lang="en-US" dirty="0" smtClean="0"/>
          </a:p>
          <a:p>
            <a:pPr marL="0" indent="0">
              <a:buNone/>
            </a:pPr>
            <a:r>
              <a:rPr lang="en-US" dirty="0" smtClean="0"/>
              <a:t>Contributors </a:t>
            </a:r>
            <a:r>
              <a:rPr lang="en-US" dirty="0"/>
              <a:t>and maintainers can submit themselves as potential candidates for the eleven slots, and the slots are filled based on voting by the same group of contributors and maintainers. This model is designed to allow those with an active role in the </a:t>
            </a:r>
            <a:r>
              <a:rPr lang="en-US" dirty="0" err="1"/>
              <a:t>Hyperledger</a:t>
            </a:r>
            <a:r>
              <a:rPr lang="en-US" dirty="0"/>
              <a:t> development community to have a say in how that community is governed.</a:t>
            </a:r>
          </a:p>
          <a:p>
            <a:pPr marL="0" indent="0">
              <a:buNone/>
            </a:pPr>
            <a:endParaRPr lang="en-US" dirty="0"/>
          </a:p>
        </p:txBody>
      </p:sp>
    </p:spTree>
    <p:extLst>
      <p:ext uri="{BB962C8B-B14F-4D97-AF65-F5344CB8AC3E}">
        <p14:creationId xmlns:p14="http://schemas.microsoft.com/office/powerpoint/2010/main" val="115470149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Governance in </a:t>
            </a:r>
            <a:r>
              <a:rPr lang="en-US" b="1" dirty="0" err="1" smtClean="0"/>
              <a:t>Corda</a:t>
            </a:r>
            <a:endParaRPr lang="en-US" dirty="0"/>
          </a:p>
        </p:txBody>
      </p:sp>
      <p:sp>
        <p:nvSpPr>
          <p:cNvPr id="3" name="Content Placeholder 2"/>
          <p:cNvSpPr>
            <a:spLocks noGrp="1"/>
          </p:cNvSpPr>
          <p:nvPr>
            <p:ph idx="1"/>
          </p:nvPr>
        </p:nvSpPr>
        <p:spPr/>
        <p:txBody>
          <a:bodyPr/>
          <a:lstStyle/>
          <a:p>
            <a:pPr marL="0" indent="0">
              <a:buNone/>
            </a:pPr>
            <a:r>
              <a:rPr lang="en-US" dirty="0" err="1"/>
              <a:t>Corda</a:t>
            </a:r>
            <a:r>
              <a:rPr lang="en-US" dirty="0"/>
              <a:t> also uses an Open Governance model to make technical decisions regarding the future of the </a:t>
            </a:r>
            <a:r>
              <a:rPr lang="en-US" dirty="0" err="1"/>
              <a:t>blockchain</a:t>
            </a:r>
            <a:r>
              <a:rPr lang="en-US" dirty="0"/>
              <a:t>. The </a:t>
            </a:r>
            <a:r>
              <a:rPr lang="en-US" dirty="0" err="1"/>
              <a:t>Corda</a:t>
            </a:r>
            <a:r>
              <a:rPr lang="en-US" dirty="0"/>
              <a:t> Network Governing Body will be selected to represent the interests of all users in the </a:t>
            </a:r>
            <a:r>
              <a:rPr lang="en-US" dirty="0" err="1"/>
              <a:t>Corda</a:t>
            </a:r>
            <a:r>
              <a:rPr lang="en-US" dirty="0"/>
              <a:t> network.</a:t>
            </a:r>
            <a:endParaRPr lang="en-US" dirty="0"/>
          </a:p>
        </p:txBody>
      </p:sp>
    </p:spTree>
    <p:extLst>
      <p:ext uri="{BB962C8B-B14F-4D97-AF65-F5344CB8AC3E}">
        <p14:creationId xmlns:p14="http://schemas.microsoft.com/office/powerpoint/2010/main" val="21835866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lgn="ctr">
              <a:buNone/>
            </a:pPr>
            <a:r>
              <a:rPr lang="en-US" sz="8000" dirty="0"/>
              <a:t>Identity and Anonymity on </a:t>
            </a:r>
            <a:r>
              <a:rPr lang="en-US" sz="8000" dirty="0" err="1"/>
              <a:t>Blockchain</a:t>
            </a:r>
            <a:endParaRPr lang="en-US" sz="8000" dirty="0"/>
          </a:p>
        </p:txBody>
      </p:sp>
    </p:spTree>
    <p:extLst>
      <p:ext uri="{BB962C8B-B14F-4D97-AF65-F5344CB8AC3E}">
        <p14:creationId xmlns:p14="http://schemas.microsoft.com/office/powerpoint/2010/main" val="220858841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Identity: Public Key </a:t>
            </a:r>
            <a:r>
              <a:rPr lang="en-US" b="1" dirty="0" smtClean="0"/>
              <a:t>Cryptography</a:t>
            </a:r>
            <a:endParaRPr lang="en-US" dirty="0"/>
          </a:p>
        </p:txBody>
      </p:sp>
      <p:sp>
        <p:nvSpPr>
          <p:cNvPr id="3" name="Content Placeholder 2"/>
          <p:cNvSpPr>
            <a:spLocks noGrp="1"/>
          </p:cNvSpPr>
          <p:nvPr>
            <p:ph idx="1"/>
          </p:nvPr>
        </p:nvSpPr>
        <p:spPr>
          <a:xfrm>
            <a:off x="457200" y="1600201"/>
            <a:ext cx="8229600" cy="2895600"/>
          </a:xfrm>
        </p:spPr>
        <p:txBody>
          <a:bodyPr>
            <a:normAutofit fontScale="70000" lnSpcReduction="20000"/>
          </a:bodyPr>
          <a:lstStyle/>
          <a:p>
            <a:pPr marL="0" indent="0">
              <a:buNone/>
            </a:pPr>
            <a:r>
              <a:rPr lang="en-US" dirty="0"/>
              <a:t>Identity in the </a:t>
            </a:r>
            <a:r>
              <a:rPr lang="en-US" dirty="0" err="1"/>
              <a:t>blockchain</a:t>
            </a:r>
            <a:r>
              <a:rPr lang="en-US" dirty="0"/>
              <a:t> is based on public key cryptography. A person’s address on the </a:t>
            </a:r>
            <a:r>
              <a:rPr lang="en-US" dirty="0" err="1"/>
              <a:t>blockchain</a:t>
            </a:r>
            <a:r>
              <a:rPr lang="en-US" dirty="0"/>
              <a:t> is their public key.</a:t>
            </a:r>
          </a:p>
          <a:p>
            <a:pPr marL="0" indent="0">
              <a:buNone/>
            </a:pPr>
            <a:r>
              <a:rPr lang="en-US" dirty="0"/>
              <a:t>Transactions on the </a:t>
            </a:r>
            <a:r>
              <a:rPr lang="en-US" dirty="0" err="1"/>
              <a:t>blockchain</a:t>
            </a:r>
            <a:r>
              <a:rPr lang="en-US" dirty="0"/>
              <a:t> include their public key and are digitally signed with the sender’s private key:</a:t>
            </a:r>
          </a:p>
          <a:p>
            <a:pPr marL="571500" indent="-457200"/>
            <a:r>
              <a:rPr lang="en-US" dirty="0"/>
              <a:t>A digital signature verifies that someone in possession of the private key authorized the transaction.</a:t>
            </a:r>
          </a:p>
          <a:p>
            <a:pPr marL="571500" indent="-457200"/>
            <a:r>
              <a:rPr lang="en-US" dirty="0"/>
              <a:t>Digital signatures can be easily verified using the corresponding public key, which is included in the transaction</a:t>
            </a:r>
            <a:r>
              <a:rPr lang="en-US" dirty="0" smtClean="0"/>
              <a:t>.</a:t>
            </a:r>
            <a:endParaRPr lang="en-US" dirty="0"/>
          </a:p>
          <a:p>
            <a:endParaRPr lang="en-US" dirty="0"/>
          </a:p>
        </p:txBody>
      </p:sp>
      <p:pic>
        <p:nvPicPr>
          <p:cNvPr id="17410" name="Picture 2" descr="Public Key Usefuln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114800"/>
            <a:ext cx="8534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050006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Identity: RSA Public Key </a:t>
            </a:r>
            <a:r>
              <a:rPr lang="en-US" b="1" dirty="0" smtClean="0"/>
              <a:t>Cryptography</a:t>
            </a:r>
            <a:endParaRPr lang="en-US" dirty="0"/>
          </a:p>
        </p:txBody>
      </p:sp>
      <p:sp>
        <p:nvSpPr>
          <p:cNvPr id="3" name="Content Placeholder 2"/>
          <p:cNvSpPr>
            <a:spLocks noGrp="1"/>
          </p:cNvSpPr>
          <p:nvPr>
            <p:ph idx="1"/>
          </p:nvPr>
        </p:nvSpPr>
        <p:spPr/>
        <p:txBody>
          <a:bodyPr/>
          <a:lstStyle/>
          <a:p>
            <a:endParaRPr lang="en-US"/>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00200"/>
            <a:ext cx="8534400" cy="3162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782087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Identity: Specific Identity </a:t>
            </a:r>
            <a:r>
              <a:rPr lang="en-US" b="1" dirty="0" smtClean="0"/>
              <a:t>Implementations</a:t>
            </a:r>
            <a:endParaRPr lang="en-US" dirty="0"/>
          </a:p>
        </p:txBody>
      </p:sp>
      <p:sp>
        <p:nvSpPr>
          <p:cNvPr id="3" name="Content Placeholder 2"/>
          <p:cNvSpPr>
            <a:spLocks noGrp="1"/>
          </p:cNvSpPr>
          <p:nvPr>
            <p:ph idx="1"/>
          </p:nvPr>
        </p:nvSpPr>
        <p:spPr/>
        <p:txBody>
          <a:bodyPr>
            <a:normAutofit fontScale="85000" lnSpcReduction="20000"/>
          </a:bodyPr>
          <a:lstStyle/>
          <a:p>
            <a:pPr marL="57150" indent="0">
              <a:buNone/>
            </a:pPr>
            <a:r>
              <a:rPr lang="en-US" b="1" dirty="0" err="1" smtClean="0"/>
              <a:t>Ethereum</a:t>
            </a:r>
            <a:r>
              <a:rPr lang="en-US" b="1" dirty="0"/>
              <a:t> </a:t>
            </a:r>
            <a:r>
              <a:rPr lang="en-US" dirty="0"/>
              <a:t/>
            </a:r>
            <a:br>
              <a:rPr lang="en-US" dirty="0"/>
            </a:br>
            <a:r>
              <a:rPr lang="en-US" dirty="0"/>
              <a:t>A user’s identity is an address based on their public </a:t>
            </a:r>
            <a:r>
              <a:rPr lang="en-US" dirty="0" smtClean="0"/>
              <a:t>key.</a:t>
            </a:r>
          </a:p>
          <a:p>
            <a:pPr marL="57150" indent="0">
              <a:buNone/>
            </a:pPr>
            <a:endParaRPr lang="en-US" b="1" dirty="0"/>
          </a:p>
          <a:p>
            <a:pPr marL="57150" indent="0">
              <a:buNone/>
            </a:pPr>
            <a:r>
              <a:rPr lang="en-US" b="1" dirty="0" err="1" smtClean="0"/>
              <a:t>Hyperledger</a:t>
            </a:r>
            <a:r>
              <a:rPr lang="en-US" dirty="0"/>
              <a:t/>
            </a:r>
            <a:br>
              <a:rPr lang="en-US" dirty="0"/>
            </a:br>
            <a:r>
              <a:rPr lang="en-US" dirty="0"/>
              <a:t>Identity is managed by X.509 certificates.</a:t>
            </a:r>
          </a:p>
          <a:p>
            <a:pPr marL="57150" indent="0">
              <a:buNone/>
            </a:pPr>
            <a:endParaRPr lang="en-US" b="1" dirty="0" smtClean="0"/>
          </a:p>
          <a:p>
            <a:pPr marL="57150" indent="0">
              <a:buNone/>
            </a:pPr>
            <a:r>
              <a:rPr lang="en-US" b="1" dirty="0" err="1" smtClean="0"/>
              <a:t>Corda</a:t>
            </a:r>
            <a:r>
              <a:rPr lang="en-US" dirty="0"/>
              <a:t/>
            </a:r>
            <a:br>
              <a:rPr lang="en-US" dirty="0"/>
            </a:br>
            <a:r>
              <a:rPr lang="en-US" dirty="0"/>
              <a:t>Identity is managed by X.509 certificates:</a:t>
            </a:r>
          </a:p>
          <a:p>
            <a:r>
              <a:rPr lang="en-US" dirty="0"/>
              <a:t>Public: Certificates published on </a:t>
            </a:r>
            <a:r>
              <a:rPr lang="en-US" dirty="0" err="1"/>
              <a:t>blockchain</a:t>
            </a:r>
            <a:endParaRPr lang="en-US" dirty="0"/>
          </a:p>
          <a:p>
            <a:r>
              <a:rPr lang="en-US" dirty="0"/>
              <a:t>Confidential: Certificates only shared with parties involved in transaction.</a:t>
            </a:r>
          </a:p>
          <a:p>
            <a:pPr marL="0" indent="0">
              <a:buNone/>
            </a:pPr>
            <a:endParaRPr lang="en-US" dirty="0"/>
          </a:p>
        </p:txBody>
      </p:sp>
    </p:spTree>
    <p:extLst>
      <p:ext uri="{BB962C8B-B14F-4D97-AF65-F5344CB8AC3E}">
        <p14:creationId xmlns:p14="http://schemas.microsoft.com/office/powerpoint/2010/main" val="2974590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err="1"/>
              <a:t>Blockchain</a:t>
            </a:r>
            <a:r>
              <a:rPr lang="en-US" b="1" dirty="0"/>
              <a:t> Components: Systems Management and </a:t>
            </a:r>
            <a:r>
              <a:rPr lang="en-US" b="1" dirty="0" smtClean="0"/>
              <a:t>Integration</a:t>
            </a:r>
            <a:endParaRPr lang="en-US" dirty="0"/>
          </a:p>
        </p:txBody>
      </p:sp>
      <p:sp>
        <p:nvSpPr>
          <p:cNvPr id="3" name="Content Placeholder 2"/>
          <p:cNvSpPr>
            <a:spLocks noGrp="1"/>
          </p:cNvSpPr>
          <p:nvPr>
            <p:ph idx="1"/>
          </p:nvPr>
        </p:nvSpPr>
        <p:spPr/>
        <p:txBody>
          <a:bodyPr>
            <a:normAutofit fontScale="70000" lnSpcReduction="20000"/>
          </a:bodyPr>
          <a:lstStyle/>
          <a:p>
            <a:r>
              <a:rPr lang="en-US" sz="3400" b="1" dirty="0"/>
              <a:t>Systems Management: Component creation, modification, and monitoring</a:t>
            </a:r>
            <a:br>
              <a:rPr lang="en-US" sz="3400" b="1" dirty="0"/>
            </a:br>
            <a:r>
              <a:rPr lang="en-US" sz="3400" dirty="0"/>
              <a:t>The </a:t>
            </a:r>
            <a:r>
              <a:rPr lang="en-US" sz="3400" dirty="0" err="1"/>
              <a:t>blockchain</a:t>
            </a:r>
            <a:r>
              <a:rPr lang="en-US" sz="3400" dirty="0"/>
              <a:t> is designed to be a long-lived system in a field that is constantly evolving. Systems management provides the capability of creating, modifying, and monitoring </a:t>
            </a:r>
            <a:r>
              <a:rPr lang="en-US" sz="3400" dirty="0" err="1"/>
              <a:t>blockchain</a:t>
            </a:r>
            <a:r>
              <a:rPr lang="en-US" sz="3400" dirty="0"/>
              <a:t> components to meet the needs of its users.</a:t>
            </a:r>
          </a:p>
          <a:p>
            <a:r>
              <a:rPr lang="en-US" sz="3400" b="1" dirty="0"/>
              <a:t>Systems Integration: Integration of </a:t>
            </a:r>
            <a:r>
              <a:rPr lang="en-US" sz="3400" b="1" dirty="0" err="1"/>
              <a:t>blockchain</a:t>
            </a:r>
            <a:r>
              <a:rPr lang="en-US" sz="3400" b="1" dirty="0"/>
              <a:t> with external systems</a:t>
            </a:r>
            <a:br>
              <a:rPr lang="en-US" sz="3400" b="1" dirty="0"/>
            </a:br>
            <a:r>
              <a:rPr lang="en-US" sz="3400" dirty="0"/>
              <a:t>As </a:t>
            </a:r>
            <a:r>
              <a:rPr lang="en-US" sz="3400" dirty="0" err="1"/>
              <a:t>blockchain</a:t>
            </a:r>
            <a:r>
              <a:rPr lang="en-US" sz="3400" dirty="0"/>
              <a:t> has evolved and increased in functionality, it has become more common to integrate </a:t>
            </a:r>
            <a:r>
              <a:rPr lang="en-US" sz="3400" dirty="0" err="1"/>
              <a:t>blockchains</a:t>
            </a:r>
            <a:r>
              <a:rPr lang="en-US" sz="3400" dirty="0"/>
              <a:t> with other external systems, commonly through the use of smart contracts. While this is not a specific component of the </a:t>
            </a:r>
            <a:r>
              <a:rPr lang="en-US" sz="3400" dirty="0" err="1"/>
              <a:t>blockchain</a:t>
            </a:r>
            <a:r>
              <a:rPr lang="en-US" sz="3400" dirty="0"/>
              <a:t>, systems integration is included to acknowledge this capability.</a:t>
            </a:r>
          </a:p>
          <a:p>
            <a:endParaRPr lang="en-US" dirty="0"/>
          </a:p>
        </p:txBody>
      </p:sp>
    </p:spTree>
    <p:extLst>
      <p:ext uri="{BB962C8B-B14F-4D97-AF65-F5344CB8AC3E}">
        <p14:creationId xmlns:p14="http://schemas.microsoft.com/office/powerpoint/2010/main" val="411468723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key cryptography</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t>Public key cryptography gives each person a pair of keys that work together:</a:t>
            </a:r>
          </a:p>
          <a:p>
            <a:r>
              <a:rPr lang="en-US" b="1" dirty="0"/>
              <a:t>Private keys</a:t>
            </a:r>
            <a:r>
              <a:rPr lang="en-US" dirty="0"/>
              <a:t/>
            </a:r>
            <a:br>
              <a:rPr lang="en-US" dirty="0"/>
            </a:br>
            <a:r>
              <a:rPr lang="en-US" dirty="0"/>
              <a:t>They can decrypt things that public keys encrypted. They can only be tied to an identity if the owner wishes.</a:t>
            </a:r>
          </a:p>
          <a:p>
            <a:r>
              <a:rPr lang="en-US" b="1" dirty="0"/>
              <a:t>Public keys</a:t>
            </a:r>
            <a:r>
              <a:rPr lang="en-US" dirty="0"/>
              <a:t/>
            </a:r>
            <a:br>
              <a:rPr lang="en-US" dirty="0"/>
            </a:br>
            <a:r>
              <a:rPr lang="en-US" dirty="0"/>
              <a:t>They can verify signatures made with private keys. They can only be tied to a private key if the owner wishes.</a:t>
            </a:r>
          </a:p>
          <a:p>
            <a:pPr marL="0" indent="0">
              <a:buNone/>
            </a:pPr>
            <a:endParaRPr lang="en-US" dirty="0"/>
          </a:p>
        </p:txBody>
      </p:sp>
    </p:spTree>
    <p:extLst>
      <p:ext uri="{BB962C8B-B14F-4D97-AF65-F5344CB8AC3E}">
        <p14:creationId xmlns:p14="http://schemas.microsoft.com/office/powerpoint/2010/main" val="189072704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Advanced </a:t>
            </a:r>
            <a:r>
              <a:rPr lang="en-US" b="1" dirty="0" err="1"/>
              <a:t>Blockchain</a:t>
            </a:r>
            <a:r>
              <a:rPr lang="en-US" b="1" dirty="0"/>
              <a:t> Anonymity </a:t>
            </a:r>
            <a:r>
              <a:rPr lang="en-US" b="1" dirty="0" smtClean="0"/>
              <a:t>Techniques</a:t>
            </a:r>
            <a:endParaRPr lang="en-US" dirty="0"/>
          </a:p>
        </p:txBody>
      </p:sp>
      <p:sp>
        <p:nvSpPr>
          <p:cNvPr id="3" name="Content Placeholder 2"/>
          <p:cNvSpPr>
            <a:spLocks noGrp="1"/>
          </p:cNvSpPr>
          <p:nvPr>
            <p:ph idx="1"/>
          </p:nvPr>
        </p:nvSpPr>
        <p:spPr/>
        <p:txBody>
          <a:bodyPr>
            <a:normAutofit fontScale="32500" lnSpcReduction="20000"/>
          </a:bodyPr>
          <a:lstStyle/>
          <a:p>
            <a:pPr marL="0" indent="0">
              <a:buNone/>
            </a:pPr>
            <a:r>
              <a:rPr lang="en-US" sz="4000" dirty="0"/>
              <a:t>The following are only some of the mechanisms developed and implemented in various </a:t>
            </a:r>
            <a:r>
              <a:rPr lang="en-US" sz="4000" dirty="0" err="1"/>
              <a:t>blockchains</a:t>
            </a:r>
            <a:r>
              <a:rPr lang="en-US" sz="4000" dirty="0"/>
              <a:t>:</a:t>
            </a:r>
          </a:p>
          <a:p>
            <a:r>
              <a:rPr lang="en-US" sz="4900" b="1" dirty="0"/>
              <a:t>Zero-Knowledge Proofs</a:t>
            </a:r>
            <a:br>
              <a:rPr lang="en-US" sz="4900" b="1" dirty="0"/>
            </a:br>
            <a:r>
              <a:rPr lang="en-US" sz="4900" dirty="0"/>
              <a:t>Zero-knowledge proofs use cryptographic algorithms to allow a user to prove knowledge of a secret without revealing the secret. </a:t>
            </a:r>
          </a:p>
          <a:p>
            <a:r>
              <a:rPr lang="en-US" sz="4900" b="1" dirty="0"/>
              <a:t>Stealth Addresses</a:t>
            </a:r>
            <a:br>
              <a:rPr lang="en-US" sz="4900" b="1" dirty="0"/>
            </a:br>
            <a:r>
              <a:rPr lang="en-US" sz="4900" dirty="0"/>
              <a:t>Stealth addresses involve using one-time addresses to perform transactions on a </a:t>
            </a:r>
            <a:r>
              <a:rPr lang="en-US" sz="4900" dirty="0" err="1"/>
              <a:t>blockchain</a:t>
            </a:r>
            <a:r>
              <a:rPr lang="en-US" sz="4900" dirty="0"/>
              <a:t>. A stealth address is just a one-time address that makes it impossible to link a transaction to a known account. This prevents the data mining attacks on privacy that we discussed earlier.</a:t>
            </a:r>
          </a:p>
          <a:p>
            <a:r>
              <a:rPr lang="en-US" sz="4900" b="1" dirty="0"/>
              <a:t>Ring Signatures</a:t>
            </a:r>
            <a:br>
              <a:rPr lang="en-US" sz="4900" b="1" dirty="0"/>
            </a:br>
            <a:r>
              <a:rPr lang="en-US" sz="4900" dirty="0"/>
              <a:t>We mentioned previously that transactions are digitally signed. With ring signatures, all that can be determined from a transaction is that a member of a group signed it, but not the particular member</a:t>
            </a:r>
            <a:r>
              <a:rPr lang="en-US" sz="4900" dirty="0" smtClean="0"/>
              <a:t>.</a:t>
            </a:r>
            <a:endParaRPr lang="en-US" sz="4900" dirty="0"/>
          </a:p>
          <a:p>
            <a:r>
              <a:rPr lang="en-US" sz="4900" b="1" dirty="0" err="1"/>
              <a:t>CoinJoin</a:t>
            </a:r>
            <a:r>
              <a:rPr lang="en-US" sz="4900" b="1" dirty="0"/>
              <a:t/>
            </a:r>
            <a:br>
              <a:rPr lang="en-US" sz="4900" b="1" dirty="0"/>
            </a:br>
            <a:r>
              <a:rPr lang="en-US" sz="4900" dirty="0"/>
              <a:t>The ability to see who is performing transactions with whom is dangerous to user privacy and anonymity. Protocols like </a:t>
            </a:r>
            <a:r>
              <a:rPr lang="en-US" sz="4900" dirty="0" err="1"/>
              <a:t>CoinJoin</a:t>
            </a:r>
            <a:r>
              <a:rPr lang="en-US" sz="4900" dirty="0"/>
              <a:t> mix several transactions together so that it is difficult to pair senders with recipients.</a:t>
            </a:r>
          </a:p>
          <a:p>
            <a:r>
              <a:rPr lang="en-US" sz="4900" b="1" dirty="0"/>
              <a:t>Confidential Transactions</a:t>
            </a:r>
            <a:br>
              <a:rPr lang="en-US" sz="4900" b="1" dirty="0"/>
            </a:br>
            <a:r>
              <a:rPr lang="en-US" sz="4900" dirty="0"/>
              <a:t>Confidential transactions take advantage of </a:t>
            </a:r>
            <a:r>
              <a:rPr lang="en-US" sz="4900" dirty="0" err="1"/>
              <a:t>homomorphic</a:t>
            </a:r>
            <a:r>
              <a:rPr lang="en-US" sz="4900" dirty="0"/>
              <a:t> encryption, which makes it possible to perform mathematical operations on encrypted data. This means that the data contained in a transaction can be hidden from the public, while still allowing the network to verify that the transaction is valid.</a:t>
            </a:r>
          </a:p>
          <a:p>
            <a:pPr marL="0" indent="0">
              <a:buNone/>
            </a:pPr>
            <a:endParaRPr lang="en-US" dirty="0"/>
          </a:p>
        </p:txBody>
      </p:sp>
    </p:spTree>
    <p:extLst>
      <p:ext uri="{BB962C8B-B14F-4D97-AF65-F5344CB8AC3E}">
        <p14:creationId xmlns:p14="http://schemas.microsoft.com/office/powerpoint/2010/main" val="61055998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Specific Anonymity </a:t>
            </a:r>
            <a:r>
              <a:rPr lang="en-US" b="1" dirty="0" smtClean="0"/>
              <a:t>Implementations</a:t>
            </a:r>
            <a:endParaRPr lang="en-US" dirty="0"/>
          </a:p>
        </p:txBody>
      </p:sp>
      <p:sp>
        <p:nvSpPr>
          <p:cNvPr id="3" name="Content Placeholder 2"/>
          <p:cNvSpPr>
            <a:spLocks noGrp="1"/>
          </p:cNvSpPr>
          <p:nvPr>
            <p:ph idx="1"/>
          </p:nvPr>
        </p:nvSpPr>
        <p:spPr/>
        <p:txBody>
          <a:bodyPr>
            <a:normAutofit fontScale="55000" lnSpcReduction="20000"/>
          </a:bodyPr>
          <a:lstStyle/>
          <a:p>
            <a:pPr marL="0" indent="0">
              <a:buNone/>
            </a:pPr>
            <a:r>
              <a:rPr lang="en-US" b="1" dirty="0" err="1" smtClean="0"/>
              <a:t>Ethereum</a:t>
            </a:r>
            <a:r>
              <a:rPr lang="en-US" b="1" dirty="0"/>
              <a:t/>
            </a:r>
            <a:br>
              <a:rPr lang="en-US" b="1" dirty="0"/>
            </a:br>
            <a:r>
              <a:rPr lang="en-US" dirty="0" err="1"/>
              <a:t>Ethereum</a:t>
            </a:r>
            <a:r>
              <a:rPr lang="en-US" dirty="0"/>
              <a:t> currently does not have any advanced privacy options, but this is planned to change</a:t>
            </a:r>
            <a:r>
              <a:rPr lang="en-US" dirty="0" smtClean="0"/>
              <a:t>.</a:t>
            </a:r>
          </a:p>
          <a:p>
            <a:pPr marL="0" indent="0">
              <a:buNone/>
            </a:pPr>
            <a:endParaRPr lang="en-US" dirty="0"/>
          </a:p>
          <a:p>
            <a:pPr marL="0" indent="0">
              <a:buNone/>
            </a:pPr>
            <a:r>
              <a:rPr lang="en-US" b="1" dirty="0" err="1"/>
              <a:t>Hyperledger</a:t>
            </a:r>
            <a:endParaRPr lang="en-US" dirty="0"/>
          </a:p>
          <a:p>
            <a:r>
              <a:rPr lang="en-US" dirty="0"/>
              <a:t>Channels: Subsections of the </a:t>
            </a:r>
            <a:r>
              <a:rPr lang="en-US" dirty="0" err="1"/>
              <a:t>blockchain</a:t>
            </a:r>
            <a:r>
              <a:rPr lang="en-US" dirty="0"/>
              <a:t> that make transactions visible only to members.</a:t>
            </a:r>
          </a:p>
          <a:p>
            <a:r>
              <a:rPr lang="en-US" dirty="0"/>
              <a:t>Private Transactions: Hashes of private data are stored to publicly verify it on the </a:t>
            </a:r>
            <a:r>
              <a:rPr lang="en-US" dirty="0" err="1"/>
              <a:t>blockchain</a:t>
            </a:r>
            <a:r>
              <a:rPr lang="en-US" dirty="0"/>
              <a:t>.</a:t>
            </a:r>
          </a:p>
          <a:p>
            <a:r>
              <a:rPr lang="en-US" dirty="0"/>
              <a:t>Zero-Knowledge Technology: </a:t>
            </a:r>
            <a:r>
              <a:rPr lang="en-US" dirty="0" err="1"/>
              <a:t>Provers</a:t>
            </a:r>
            <a:r>
              <a:rPr lang="en-US" dirty="0"/>
              <a:t> can demonstrate knowledge of a secret without revealing the secret itself</a:t>
            </a:r>
            <a:r>
              <a:rPr lang="en-US" dirty="0" smtClean="0"/>
              <a:t>.</a:t>
            </a:r>
          </a:p>
          <a:p>
            <a:endParaRPr lang="en-US" dirty="0"/>
          </a:p>
          <a:p>
            <a:pPr marL="0" indent="0">
              <a:buNone/>
            </a:pPr>
            <a:r>
              <a:rPr lang="en-US" b="1" dirty="0" err="1"/>
              <a:t>Corda</a:t>
            </a:r>
            <a:r>
              <a:rPr lang="en-US" b="1" dirty="0"/>
              <a:t/>
            </a:r>
            <a:br>
              <a:rPr lang="en-US" b="1" dirty="0"/>
            </a:br>
            <a:r>
              <a:rPr lang="en-US" dirty="0"/>
              <a:t>Parties on the </a:t>
            </a:r>
            <a:r>
              <a:rPr lang="en-US" dirty="0" err="1"/>
              <a:t>Corda</a:t>
            </a:r>
            <a:r>
              <a:rPr lang="en-US" dirty="0"/>
              <a:t> Network can be represented in one of two ways:</a:t>
            </a:r>
          </a:p>
          <a:p>
            <a:r>
              <a:rPr lang="en-US" dirty="0"/>
              <a:t>Party: A public key and name</a:t>
            </a:r>
          </a:p>
          <a:p>
            <a:r>
              <a:rPr lang="en-US" dirty="0"/>
              <a:t>Anonymous Party: Only a public key.</a:t>
            </a:r>
          </a:p>
          <a:p>
            <a:pPr marL="0" indent="0">
              <a:buNone/>
            </a:pPr>
            <a:endParaRPr lang="en-US" dirty="0"/>
          </a:p>
        </p:txBody>
      </p:sp>
    </p:spTree>
    <p:extLst>
      <p:ext uri="{BB962C8B-B14F-4D97-AF65-F5344CB8AC3E}">
        <p14:creationId xmlns:p14="http://schemas.microsoft.com/office/powerpoint/2010/main" val="351172855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smtClean="0"/>
              <a:t/>
            </a:r>
            <a:br>
              <a:rPr lang="en-US" dirty="0" smtClean="0"/>
            </a:br>
            <a:endParaRPr lang="en-US" dirty="0" smtClean="0"/>
          </a:p>
          <a:p>
            <a:pPr marL="0" indent="0" algn="ctr">
              <a:buNone/>
            </a:pPr>
            <a:r>
              <a:rPr lang="en-US" sz="5400" dirty="0" smtClean="0"/>
              <a:t>Trust and Trustless</a:t>
            </a:r>
            <a:endParaRPr lang="en-US" sz="5400" dirty="0"/>
          </a:p>
        </p:txBody>
      </p:sp>
    </p:spTree>
    <p:extLst>
      <p:ext uri="{BB962C8B-B14F-4D97-AF65-F5344CB8AC3E}">
        <p14:creationId xmlns:p14="http://schemas.microsoft.com/office/powerpoint/2010/main" val="306073143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Trust in </a:t>
            </a:r>
            <a:r>
              <a:rPr lang="en-US" b="1" dirty="0" err="1" smtClean="0"/>
              <a:t>Blockchains</a:t>
            </a:r>
            <a:endParaRPr lang="en-US" dirty="0"/>
          </a:p>
        </p:txBody>
      </p:sp>
      <p:sp>
        <p:nvSpPr>
          <p:cNvPr id="3" name="Content Placeholder 2"/>
          <p:cNvSpPr>
            <a:spLocks noGrp="1"/>
          </p:cNvSpPr>
          <p:nvPr>
            <p:ph idx="1"/>
          </p:nvPr>
        </p:nvSpPr>
        <p:spPr/>
        <p:txBody>
          <a:bodyPr>
            <a:normAutofit fontScale="62500" lnSpcReduction="20000"/>
          </a:bodyPr>
          <a:lstStyle/>
          <a:p>
            <a:pPr marL="0" indent="0">
              <a:buNone/>
            </a:pPr>
            <a:r>
              <a:rPr lang="en-US" dirty="0"/>
              <a:t>Just as there are benefits with </a:t>
            </a:r>
            <a:r>
              <a:rPr lang="en-US" dirty="0" err="1"/>
              <a:t>blockchain</a:t>
            </a:r>
            <a:r>
              <a:rPr lang="en-US" dirty="0"/>
              <a:t> technology, there are also some challenges. </a:t>
            </a:r>
            <a:r>
              <a:rPr lang="en-US" dirty="0" err="1"/>
              <a:t>Blockchain</a:t>
            </a:r>
            <a:r>
              <a:rPr lang="en-US" dirty="0"/>
              <a:t> is a culmination of technologies that have been blended to provide a trustless platform. Expect some challenges and use case justifications taking the old line of business apps to the </a:t>
            </a:r>
            <a:r>
              <a:rPr lang="en-US" dirty="0" err="1"/>
              <a:t>blockchain</a:t>
            </a:r>
            <a:r>
              <a:rPr lang="en-US" dirty="0" smtClean="0"/>
              <a:t>.</a:t>
            </a:r>
          </a:p>
          <a:p>
            <a:pPr marL="0" indent="0">
              <a:buNone/>
            </a:pPr>
            <a:endParaRPr lang="en-US" dirty="0"/>
          </a:p>
          <a:p>
            <a:pPr marL="0" indent="0">
              <a:buNone/>
            </a:pPr>
            <a:r>
              <a:rPr lang="en-US" dirty="0"/>
              <a:t>Let's recap the features of a </a:t>
            </a:r>
            <a:r>
              <a:rPr lang="en-US" dirty="0" err="1"/>
              <a:t>blockchain</a:t>
            </a:r>
            <a:r>
              <a:rPr lang="en-US" dirty="0"/>
              <a:t> that establishes trust</a:t>
            </a:r>
            <a:r>
              <a:rPr lang="en-US" dirty="0" smtClean="0"/>
              <a:t>:</a:t>
            </a:r>
          </a:p>
          <a:p>
            <a:pPr marL="0" indent="0">
              <a:buNone/>
            </a:pPr>
            <a:endParaRPr lang="en-US" dirty="0"/>
          </a:p>
          <a:p>
            <a:r>
              <a:rPr lang="en-US" dirty="0" err="1"/>
              <a:t>Blockchain</a:t>
            </a:r>
            <a:r>
              <a:rPr lang="en-US" dirty="0"/>
              <a:t> technology is about storing some kind of data (which are transactions in regards to the </a:t>
            </a:r>
            <a:r>
              <a:rPr lang="en-US" dirty="0" err="1"/>
              <a:t>Bitcoin</a:t>
            </a:r>
            <a:r>
              <a:rPr lang="en-US" dirty="0"/>
              <a:t> </a:t>
            </a:r>
            <a:r>
              <a:rPr lang="en-US" dirty="0" err="1"/>
              <a:t>blockchain</a:t>
            </a:r>
            <a:r>
              <a:rPr lang="en-US" dirty="0"/>
              <a:t>).</a:t>
            </a:r>
          </a:p>
          <a:p>
            <a:r>
              <a:rPr lang="en-US" dirty="0" err="1"/>
              <a:t>Blockchain</a:t>
            </a:r>
            <a:r>
              <a:rPr lang="en-US" dirty="0"/>
              <a:t> is essentially transferring trust from an intermediary to technology.</a:t>
            </a:r>
          </a:p>
          <a:p>
            <a:r>
              <a:rPr lang="en-US" dirty="0"/>
              <a:t>Storing data in the </a:t>
            </a:r>
            <a:r>
              <a:rPr lang="en-US" dirty="0" err="1"/>
              <a:t>blockchain</a:t>
            </a:r>
            <a:r>
              <a:rPr lang="en-US" dirty="0"/>
              <a:t> is through cryptographic functions.</a:t>
            </a:r>
          </a:p>
          <a:p>
            <a:r>
              <a:rPr lang="en-US" dirty="0"/>
              <a:t>Private key/public key.</a:t>
            </a:r>
          </a:p>
          <a:p>
            <a:r>
              <a:rPr lang="en-US" dirty="0"/>
              <a:t>Collaboration through consensus.</a:t>
            </a:r>
          </a:p>
          <a:p>
            <a:pPr marL="0" indent="0">
              <a:buNone/>
            </a:pPr>
            <a:endParaRPr lang="en-US" dirty="0"/>
          </a:p>
        </p:txBody>
      </p:sp>
    </p:spTree>
    <p:extLst>
      <p:ext uri="{BB962C8B-B14F-4D97-AF65-F5344CB8AC3E}">
        <p14:creationId xmlns:p14="http://schemas.microsoft.com/office/powerpoint/2010/main" val="81729819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Establishing Trust in </a:t>
            </a:r>
            <a:r>
              <a:rPr lang="en-US" b="1" dirty="0" err="1" smtClean="0"/>
              <a:t>Blockchains</a:t>
            </a:r>
            <a:endParaRPr lang="en-US" dirty="0"/>
          </a:p>
        </p:txBody>
      </p:sp>
      <p:sp>
        <p:nvSpPr>
          <p:cNvPr id="3" name="Content Placeholder 2"/>
          <p:cNvSpPr>
            <a:spLocks noGrp="1"/>
          </p:cNvSpPr>
          <p:nvPr>
            <p:ph idx="1"/>
          </p:nvPr>
        </p:nvSpPr>
        <p:spPr/>
        <p:txBody>
          <a:bodyPr/>
          <a:lstStyle/>
          <a:p>
            <a:pPr marL="0" indent="0">
              <a:buNone/>
            </a:pPr>
            <a:r>
              <a:rPr lang="en-US" dirty="0"/>
              <a:t>All transaction data on a chained block is assumed to be trustworthy</a:t>
            </a:r>
            <a:r>
              <a:rPr lang="en-US" dirty="0" smtClean="0"/>
              <a:t>.</a:t>
            </a:r>
          </a:p>
          <a:p>
            <a:pPr marL="0" indent="0">
              <a:buNone/>
            </a:pPr>
            <a:endParaRPr lang="en-US" dirty="0"/>
          </a:p>
          <a:p>
            <a:pPr marL="0" indent="0">
              <a:buNone/>
            </a:pPr>
            <a:r>
              <a:rPr lang="en-US" dirty="0"/>
              <a:t>The users base this trust on the fact that:</a:t>
            </a:r>
          </a:p>
          <a:p>
            <a:r>
              <a:rPr lang="en-US" dirty="0"/>
              <a:t>This data has not been tampered with</a:t>
            </a:r>
          </a:p>
          <a:p>
            <a:r>
              <a:rPr lang="en-US" dirty="0"/>
              <a:t>The </a:t>
            </a:r>
            <a:r>
              <a:rPr lang="en-US" dirty="0" err="1"/>
              <a:t>blockchain</a:t>
            </a:r>
            <a:r>
              <a:rPr lang="en-US" dirty="0"/>
              <a:t> is immutable.</a:t>
            </a:r>
          </a:p>
          <a:p>
            <a:pPr marL="0" indent="0">
              <a:buNone/>
            </a:pPr>
            <a:endParaRPr lang="en-US" dirty="0"/>
          </a:p>
        </p:txBody>
      </p:sp>
    </p:spTree>
    <p:extLst>
      <p:ext uri="{BB962C8B-B14F-4D97-AF65-F5344CB8AC3E}">
        <p14:creationId xmlns:p14="http://schemas.microsoft.com/office/powerpoint/2010/main" val="260515116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What Do </a:t>
            </a:r>
            <a:r>
              <a:rPr lang="en-US" b="1" dirty="0" err="1"/>
              <a:t>Blockchains</a:t>
            </a:r>
            <a:r>
              <a:rPr lang="en-US" b="1" dirty="0"/>
              <a:t> Really Do</a:t>
            </a:r>
            <a:r>
              <a:rPr lang="en-US" b="1" dirty="0" smtClean="0"/>
              <a:t>?</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err="1"/>
              <a:t>Blockchains</a:t>
            </a:r>
            <a:r>
              <a:rPr lang="en-US" dirty="0"/>
              <a:t> minimize the amount of trust required from any single actor in the system. They do this by distributing trust among different actors in the </a:t>
            </a:r>
            <a:r>
              <a:rPr lang="en-US" dirty="0" err="1"/>
              <a:t>blockchain</a:t>
            </a:r>
            <a:r>
              <a:rPr lang="en-US" dirty="0"/>
              <a:t> as defined by the consensus protocols</a:t>
            </a:r>
            <a:r>
              <a:rPr lang="en-US" dirty="0" smtClean="0"/>
              <a:t>.</a:t>
            </a:r>
          </a:p>
          <a:p>
            <a:pPr marL="0" indent="0">
              <a:buNone/>
            </a:pPr>
            <a:endParaRPr lang="en-US" dirty="0"/>
          </a:p>
          <a:p>
            <a:pPr marL="0" indent="0">
              <a:buNone/>
            </a:pPr>
            <a:r>
              <a:rPr lang="en-US" dirty="0" err="1"/>
              <a:t>Blockchains</a:t>
            </a:r>
            <a:r>
              <a:rPr lang="en-US" dirty="0"/>
              <a:t> have a shared ledger that gives us the absolute truth of the state of the system. It uses mathematics, economics, and game theory to incentivize all parties in the system to reach a “consensus” (i.e. coming to an agreement on a single state of the ledger).</a:t>
            </a:r>
          </a:p>
          <a:p>
            <a:pPr marL="0" indent="0">
              <a:buNone/>
            </a:pPr>
            <a:endParaRPr lang="en-US" dirty="0"/>
          </a:p>
        </p:txBody>
      </p:sp>
    </p:spTree>
    <p:extLst>
      <p:ext uri="{BB962C8B-B14F-4D97-AF65-F5344CB8AC3E}">
        <p14:creationId xmlns:p14="http://schemas.microsoft.com/office/powerpoint/2010/main" val="262678848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Trustless </a:t>
            </a:r>
            <a:r>
              <a:rPr lang="en-US" b="1" dirty="0" err="1" smtClean="0"/>
              <a:t>Blockchains</a:t>
            </a:r>
            <a:endParaRPr lang="en-US" dirty="0"/>
          </a:p>
        </p:txBody>
      </p:sp>
      <p:sp>
        <p:nvSpPr>
          <p:cNvPr id="3" name="Content Placeholder 2"/>
          <p:cNvSpPr>
            <a:spLocks noGrp="1"/>
          </p:cNvSpPr>
          <p:nvPr>
            <p:ph idx="1"/>
          </p:nvPr>
        </p:nvSpPr>
        <p:spPr/>
        <p:txBody>
          <a:bodyPr/>
          <a:lstStyle/>
          <a:p>
            <a:pPr marL="0" indent="0">
              <a:buNone/>
            </a:pPr>
            <a:endParaRPr lang="en-US"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688" y="1219200"/>
            <a:ext cx="6781512"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435544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Chapter 1: </a:t>
            </a:r>
            <a:r>
              <a:rPr lang="en-US" b="1" dirty="0" smtClean="0"/>
              <a:t>Summary</a:t>
            </a:r>
            <a:endParaRPr lang="en-US" dirty="0"/>
          </a:p>
        </p:txBody>
      </p:sp>
      <p:sp>
        <p:nvSpPr>
          <p:cNvPr id="3" name="Content Placeholder 2"/>
          <p:cNvSpPr>
            <a:spLocks noGrp="1"/>
          </p:cNvSpPr>
          <p:nvPr>
            <p:ph idx="1"/>
          </p:nvPr>
        </p:nvSpPr>
        <p:spPr/>
        <p:txBody>
          <a:bodyPr>
            <a:normAutofit fontScale="25000" lnSpcReduction="20000"/>
          </a:bodyPr>
          <a:lstStyle/>
          <a:p>
            <a:pPr marL="0" indent="0">
              <a:buNone/>
            </a:pPr>
            <a:r>
              <a:rPr lang="en-US" sz="4200" dirty="0" err="1"/>
              <a:t>Blockchain</a:t>
            </a:r>
            <a:r>
              <a:rPr lang="en-US" sz="4200" dirty="0"/>
              <a:t> is a digital decentralized ledger</a:t>
            </a:r>
            <a:r>
              <a:rPr lang="en-US" sz="4200" dirty="0" smtClean="0"/>
              <a:t>.</a:t>
            </a:r>
          </a:p>
          <a:p>
            <a:pPr marL="0" indent="0">
              <a:buNone/>
            </a:pPr>
            <a:endParaRPr lang="en-US" sz="4200" dirty="0"/>
          </a:p>
          <a:p>
            <a:pPr marL="0" indent="0">
              <a:buNone/>
            </a:pPr>
            <a:r>
              <a:rPr lang="en-US" sz="4200" dirty="0" err="1"/>
              <a:t>Blockchains</a:t>
            </a:r>
            <a:r>
              <a:rPr lang="en-US" sz="4200" dirty="0"/>
              <a:t> are important because they provide a safe and secure way for people to make any type of transaction without having to trust anyone.</a:t>
            </a:r>
          </a:p>
          <a:p>
            <a:pPr marL="0" indent="0">
              <a:buNone/>
            </a:pPr>
            <a:endParaRPr lang="en-US" sz="4200" dirty="0" smtClean="0"/>
          </a:p>
          <a:p>
            <a:pPr marL="0" indent="0">
              <a:buNone/>
            </a:pPr>
            <a:r>
              <a:rPr lang="en-US" sz="4200" dirty="0" smtClean="0"/>
              <a:t>Blocks </a:t>
            </a:r>
            <a:r>
              <a:rPr lang="en-US" sz="4200" dirty="0"/>
              <a:t>in a </a:t>
            </a:r>
            <a:r>
              <a:rPr lang="en-US" sz="4200" dirty="0" err="1"/>
              <a:t>blockchain</a:t>
            </a:r>
            <a:r>
              <a:rPr lang="en-US" sz="4200" dirty="0"/>
              <a:t> can be thought of as a sheet of paper. Blocks, just like paper, can hold any type of data on them.</a:t>
            </a:r>
          </a:p>
          <a:p>
            <a:pPr marL="0" indent="0">
              <a:buNone/>
            </a:pPr>
            <a:endParaRPr lang="en-US" sz="4200" dirty="0" smtClean="0"/>
          </a:p>
          <a:p>
            <a:pPr marL="0" indent="0">
              <a:buNone/>
            </a:pPr>
            <a:r>
              <a:rPr lang="en-US" sz="4200" dirty="0" smtClean="0"/>
              <a:t>When </a:t>
            </a:r>
            <a:r>
              <a:rPr lang="en-US" sz="4200" dirty="0"/>
              <a:t>blocks fill up with data, transactions are hashed into what is known as a </a:t>
            </a:r>
            <a:r>
              <a:rPr lang="en-US" sz="4200" dirty="0" err="1"/>
              <a:t>Merkle</a:t>
            </a:r>
            <a:r>
              <a:rPr lang="en-US" sz="4200" dirty="0"/>
              <a:t> tree. </a:t>
            </a:r>
            <a:r>
              <a:rPr lang="en-US" sz="4200" dirty="0" err="1"/>
              <a:t>Merkle</a:t>
            </a:r>
            <a:r>
              <a:rPr lang="en-US" sz="4200" dirty="0"/>
              <a:t> trees provide for an easy way to find any specific transaction in a </a:t>
            </a:r>
            <a:r>
              <a:rPr lang="en-US" sz="4200" dirty="0" err="1"/>
              <a:t>blockchain</a:t>
            </a:r>
            <a:r>
              <a:rPr lang="en-US" sz="4200" dirty="0"/>
              <a:t>.</a:t>
            </a:r>
          </a:p>
          <a:p>
            <a:pPr marL="0" indent="0">
              <a:buNone/>
            </a:pPr>
            <a:endParaRPr lang="en-US" sz="4200" dirty="0" smtClean="0"/>
          </a:p>
          <a:p>
            <a:pPr marL="0" indent="0">
              <a:buNone/>
            </a:pPr>
            <a:r>
              <a:rPr lang="en-US" sz="4200" dirty="0" smtClean="0"/>
              <a:t>A </a:t>
            </a:r>
            <a:r>
              <a:rPr lang="en-US" sz="4200" dirty="0"/>
              <a:t>hash function is a one way function that takes any type of data and converts it into a unique character code. </a:t>
            </a:r>
            <a:endParaRPr lang="en-US" sz="4200" dirty="0" smtClean="0"/>
          </a:p>
          <a:p>
            <a:pPr marL="0" indent="0">
              <a:buNone/>
            </a:pPr>
            <a:r>
              <a:rPr lang="en-US" sz="4200" dirty="0" err="1" smtClean="0"/>
              <a:t>Merkle</a:t>
            </a:r>
            <a:r>
              <a:rPr lang="en-US" sz="4200" dirty="0" smtClean="0"/>
              <a:t> </a:t>
            </a:r>
            <a:r>
              <a:rPr lang="en-US" sz="4200" dirty="0"/>
              <a:t>trees use hashing to convert every transaction in a block into a 20-digit character code known as the </a:t>
            </a:r>
            <a:r>
              <a:rPr lang="en-US" sz="4200" dirty="0" err="1"/>
              <a:t>Merkle</a:t>
            </a:r>
            <a:r>
              <a:rPr lang="en-US" sz="4200" dirty="0"/>
              <a:t> root. Hashes are also useful when comparing large amounts of data.</a:t>
            </a:r>
          </a:p>
          <a:p>
            <a:pPr marL="0" indent="0">
              <a:buNone/>
            </a:pPr>
            <a:endParaRPr lang="en-US" sz="4200" dirty="0" smtClean="0"/>
          </a:p>
          <a:p>
            <a:pPr marL="0" indent="0">
              <a:buNone/>
            </a:pPr>
            <a:r>
              <a:rPr lang="en-US" sz="4200" dirty="0" smtClean="0"/>
              <a:t>A </a:t>
            </a:r>
            <a:r>
              <a:rPr lang="en-US" sz="4200" dirty="0"/>
              <a:t>block header is a hash of many things determined by the </a:t>
            </a:r>
            <a:r>
              <a:rPr lang="en-US" sz="4200" dirty="0" err="1"/>
              <a:t>blockchain</a:t>
            </a:r>
            <a:r>
              <a:rPr lang="en-US" sz="4200" dirty="0"/>
              <a:t>, but most frequently consists of the previous block header hash, the </a:t>
            </a:r>
            <a:r>
              <a:rPr lang="en-US" sz="4200" dirty="0" err="1"/>
              <a:t>Merkle</a:t>
            </a:r>
            <a:r>
              <a:rPr lang="en-US" sz="4200" dirty="0"/>
              <a:t> root of the current block, and the timestamp.</a:t>
            </a:r>
          </a:p>
          <a:p>
            <a:pPr marL="0" indent="0">
              <a:buNone/>
            </a:pPr>
            <a:endParaRPr lang="en-US" sz="4200" dirty="0" smtClean="0"/>
          </a:p>
          <a:p>
            <a:pPr marL="0" indent="0">
              <a:buNone/>
            </a:pPr>
            <a:r>
              <a:rPr lang="en-US" sz="4200" dirty="0" smtClean="0"/>
              <a:t>By </a:t>
            </a:r>
            <a:r>
              <a:rPr lang="en-US" sz="4200" dirty="0"/>
              <a:t>including the previous block's header hash, blocks are “chained” together.</a:t>
            </a:r>
          </a:p>
          <a:p>
            <a:pPr marL="0" indent="0">
              <a:buNone/>
            </a:pPr>
            <a:endParaRPr lang="en-US" sz="4200" dirty="0" smtClean="0"/>
          </a:p>
          <a:p>
            <a:pPr marL="0" indent="0">
              <a:buNone/>
            </a:pPr>
            <a:r>
              <a:rPr lang="en-US" sz="4200" dirty="0" smtClean="0"/>
              <a:t>Chaining </a:t>
            </a:r>
            <a:r>
              <a:rPr lang="en-US" sz="4200" dirty="0"/>
              <a:t>is important because </a:t>
            </a:r>
            <a:r>
              <a:rPr lang="en-US" sz="4200" dirty="0" err="1"/>
              <a:t>blockchains</a:t>
            </a:r>
            <a:r>
              <a:rPr lang="en-US" sz="4200" dirty="0"/>
              <a:t> are kept on millions of nodes across the network.</a:t>
            </a:r>
          </a:p>
          <a:p>
            <a:pPr marL="0" indent="0">
              <a:buNone/>
            </a:pPr>
            <a:endParaRPr lang="en-US" sz="4200" dirty="0" smtClean="0"/>
          </a:p>
          <a:p>
            <a:pPr marL="0" indent="0">
              <a:buNone/>
            </a:pPr>
            <a:r>
              <a:rPr lang="en-US" sz="4200" dirty="0" smtClean="0"/>
              <a:t>Chaining </a:t>
            </a:r>
            <a:r>
              <a:rPr lang="en-US" sz="4200" dirty="0"/>
              <a:t>allows </a:t>
            </a:r>
            <a:r>
              <a:rPr lang="en-US" sz="4200" dirty="0" err="1"/>
              <a:t>blockchains</a:t>
            </a:r>
            <a:r>
              <a:rPr lang="en-US" sz="4200" dirty="0"/>
              <a:t> to easily check and see if any data was altered just by comparing the hash of the current header. If the hash is the same on every node, then the </a:t>
            </a:r>
            <a:r>
              <a:rPr lang="en-US" sz="4200" dirty="0" err="1"/>
              <a:t>blockchain</a:t>
            </a:r>
            <a:r>
              <a:rPr lang="en-US" sz="4200" dirty="0"/>
              <a:t> is the same. If the header hash is different in any way, then the different hash’s </a:t>
            </a:r>
            <a:r>
              <a:rPr lang="en-US" sz="4200" dirty="0" err="1"/>
              <a:t>blockchain</a:t>
            </a:r>
            <a:r>
              <a:rPr lang="en-US" sz="4200" dirty="0"/>
              <a:t> is updated to match the majority of </a:t>
            </a:r>
            <a:r>
              <a:rPr lang="en-US" sz="4200" dirty="0" err="1"/>
              <a:t>blockchains</a:t>
            </a:r>
            <a:r>
              <a:rPr lang="en-US" sz="4200" dirty="0"/>
              <a:t>. This is what makes </a:t>
            </a:r>
            <a:r>
              <a:rPr lang="en-US" sz="4200" dirty="0" err="1"/>
              <a:t>blockchains</a:t>
            </a:r>
            <a:r>
              <a:rPr lang="en-US" sz="4200" dirty="0"/>
              <a:t> fault tolerant and immutable.</a:t>
            </a:r>
          </a:p>
          <a:p>
            <a:pPr marL="0" indent="0">
              <a:buNone/>
            </a:pPr>
            <a:endParaRPr lang="en-US" sz="4200" dirty="0"/>
          </a:p>
          <a:p>
            <a:pPr marL="0" indent="0">
              <a:buNone/>
            </a:pPr>
            <a:endParaRPr lang="en-US" dirty="0"/>
          </a:p>
        </p:txBody>
      </p:sp>
    </p:spTree>
    <p:extLst>
      <p:ext uri="{BB962C8B-B14F-4D97-AF65-F5344CB8AC3E}">
        <p14:creationId xmlns:p14="http://schemas.microsoft.com/office/powerpoint/2010/main" val="48420653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Continued…</a:t>
            </a:r>
            <a:endParaRPr lang="en-US" dirty="0"/>
          </a:p>
        </p:txBody>
      </p:sp>
      <p:sp>
        <p:nvSpPr>
          <p:cNvPr id="3" name="Content Placeholder 2"/>
          <p:cNvSpPr>
            <a:spLocks noGrp="1"/>
          </p:cNvSpPr>
          <p:nvPr>
            <p:ph idx="1"/>
          </p:nvPr>
        </p:nvSpPr>
        <p:spPr/>
        <p:txBody>
          <a:bodyPr>
            <a:normAutofit fontScale="40000" lnSpcReduction="20000"/>
          </a:bodyPr>
          <a:lstStyle/>
          <a:p>
            <a:pPr marL="0" indent="0">
              <a:buNone/>
            </a:pPr>
            <a:r>
              <a:rPr lang="en-US" dirty="0" err="1"/>
              <a:t>Blockchains</a:t>
            </a:r>
            <a:r>
              <a:rPr lang="en-US" dirty="0"/>
              <a:t> are fault tolerant because if any one node loses track, it will be updated to match the majority of nodes running the current </a:t>
            </a:r>
            <a:r>
              <a:rPr lang="en-US" dirty="0" err="1"/>
              <a:t>blockchain</a:t>
            </a:r>
            <a:r>
              <a:rPr lang="en-US" dirty="0" smtClean="0"/>
              <a:t>.</a:t>
            </a:r>
          </a:p>
          <a:p>
            <a:pPr marL="0" indent="0">
              <a:buNone/>
            </a:pPr>
            <a:endParaRPr lang="en-US" dirty="0"/>
          </a:p>
          <a:p>
            <a:pPr marL="0" indent="0">
              <a:buNone/>
            </a:pPr>
            <a:r>
              <a:rPr lang="en-US" dirty="0" err="1"/>
              <a:t>Blockchains</a:t>
            </a:r>
            <a:r>
              <a:rPr lang="en-US" dirty="0"/>
              <a:t> are immutable because the data on a block can never be changed or deleted.</a:t>
            </a:r>
          </a:p>
          <a:p>
            <a:pPr marL="0" indent="0">
              <a:buNone/>
            </a:pPr>
            <a:endParaRPr lang="en-US" dirty="0" smtClean="0"/>
          </a:p>
          <a:p>
            <a:pPr marL="0" indent="0">
              <a:buNone/>
            </a:pPr>
            <a:r>
              <a:rPr lang="en-US" dirty="0" smtClean="0"/>
              <a:t>Contrary </a:t>
            </a:r>
            <a:r>
              <a:rPr lang="en-US" dirty="0"/>
              <a:t>to a traditional database, every transaction on a </a:t>
            </a:r>
            <a:r>
              <a:rPr lang="en-US" dirty="0" err="1"/>
              <a:t>blockchain</a:t>
            </a:r>
            <a:r>
              <a:rPr lang="en-US" dirty="0"/>
              <a:t> is made public, and everyone can write onto a </a:t>
            </a:r>
            <a:r>
              <a:rPr lang="en-US" dirty="0" err="1"/>
              <a:t>blockchain</a:t>
            </a:r>
            <a:r>
              <a:rPr lang="en-US" dirty="0"/>
              <a:t>. This requires users to be anonymous to avoid identities being tied to a specific transaction.</a:t>
            </a:r>
          </a:p>
          <a:p>
            <a:pPr marL="0" indent="0">
              <a:buNone/>
            </a:pPr>
            <a:endParaRPr lang="en-US" dirty="0" smtClean="0"/>
          </a:p>
          <a:p>
            <a:pPr marL="0" indent="0">
              <a:buNone/>
            </a:pPr>
            <a:r>
              <a:rPr lang="en-US" dirty="0" smtClean="0"/>
              <a:t>Anonymity </a:t>
            </a:r>
            <a:r>
              <a:rPr lang="en-US" dirty="0"/>
              <a:t>is achieved through public key/private key cryptography. Your private key is for your eyes only. Your public key can be shared with the public. Your public key is the address you receive and send transactions from. To prove that your public key is associated with your private key, a digital signature is used. A digital signature uses math to show a relation to your public key from your private key, without revealing your private key.</a:t>
            </a:r>
          </a:p>
          <a:p>
            <a:pPr marL="0" indent="0">
              <a:buNone/>
            </a:pPr>
            <a:endParaRPr lang="en-US" dirty="0" smtClean="0"/>
          </a:p>
          <a:p>
            <a:pPr marL="0" indent="0">
              <a:buNone/>
            </a:pPr>
            <a:r>
              <a:rPr lang="en-US" dirty="0" smtClean="0"/>
              <a:t>Anonymity </a:t>
            </a:r>
            <a:r>
              <a:rPr lang="en-US" dirty="0"/>
              <a:t>poses a problem when it comes to trust. How can we be 100 percent certain that anonymous users are being honest when adding transactions to a ledger that once added, cannot be changed or deleted. The answer is to validate every transaction before adding them to the chain. This problem of validation is often referred to as the byzantine general’s problem, and the solution is found with consensus algorithms like Proof of Work and Proof of Stake. </a:t>
            </a:r>
            <a:endParaRPr lang="en-US" dirty="0" smtClean="0"/>
          </a:p>
          <a:p>
            <a:pPr marL="0" indent="0">
              <a:buNone/>
            </a:pPr>
            <a:r>
              <a:rPr lang="en-US" dirty="0" smtClean="0"/>
              <a:t>These </a:t>
            </a:r>
            <a:r>
              <a:rPr lang="en-US" dirty="0"/>
              <a:t>consensus algorithms take advantage of the fact that the majority of users on a </a:t>
            </a:r>
            <a:r>
              <a:rPr lang="en-US" dirty="0" err="1"/>
              <a:t>blockchain</a:t>
            </a:r>
            <a:r>
              <a:rPr lang="en-US" dirty="0"/>
              <a:t> have a common interest to keep the </a:t>
            </a:r>
            <a:r>
              <a:rPr lang="en-US" dirty="0" err="1"/>
              <a:t>blockchain</a:t>
            </a:r>
            <a:r>
              <a:rPr lang="en-US" dirty="0"/>
              <a:t> honest. We will go further into some consensus methods in chapter 2.</a:t>
            </a:r>
          </a:p>
          <a:p>
            <a:pPr marL="0" indent="0">
              <a:buNone/>
            </a:pPr>
            <a:endParaRPr lang="en-US" dirty="0" smtClean="0"/>
          </a:p>
          <a:p>
            <a:pPr marL="0" indent="0">
              <a:buNone/>
            </a:pPr>
            <a:r>
              <a:rPr lang="en-US" dirty="0" smtClean="0"/>
              <a:t>Not </a:t>
            </a:r>
            <a:r>
              <a:rPr lang="en-US" dirty="0"/>
              <a:t>all </a:t>
            </a:r>
            <a:r>
              <a:rPr lang="en-US" dirty="0" err="1"/>
              <a:t>blockchains</a:t>
            </a:r>
            <a:r>
              <a:rPr lang="en-US" dirty="0"/>
              <a:t> use anonymity however. Private </a:t>
            </a:r>
            <a:r>
              <a:rPr lang="en-US" dirty="0" err="1"/>
              <a:t>blockchains</a:t>
            </a:r>
            <a:r>
              <a:rPr lang="en-US" dirty="0"/>
              <a:t> allow for the use of permissions to control who can read and write onto a </a:t>
            </a:r>
            <a:r>
              <a:rPr lang="en-US" dirty="0" err="1"/>
              <a:t>blockchain</a:t>
            </a:r>
            <a:r>
              <a:rPr lang="en-US" dirty="0"/>
              <a:t>. Private </a:t>
            </a:r>
            <a:r>
              <a:rPr lang="en-US" dirty="0" err="1"/>
              <a:t>blockchains</a:t>
            </a:r>
            <a:r>
              <a:rPr lang="en-US" dirty="0"/>
              <a:t> often require trust, but are much more efficient due to the lack of need for a consensus algorithm like Proof of Stake. A private </a:t>
            </a:r>
            <a:r>
              <a:rPr lang="en-US" dirty="0" err="1"/>
              <a:t>blockchain</a:t>
            </a:r>
            <a:r>
              <a:rPr lang="en-US" dirty="0"/>
              <a:t> would be useful when you want an extra layer of transparency and higher level of security than a traditional database might be able to offer. </a:t>
            </a:r>
          </a:p>
        </p:txBody>
      </p:sp>
    </p:spTree>
    <p:extLst>
      <p:ext uri="{BB962C8B-B14F-4D97-AF65-F5344CB8AC3E}">
        <p14:creationId xmlns:p14="http://schemas.microsoft.com/office/powerpoint/2010/main" val="21935548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57200"/>
            <a:ext cx="4619625"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7200" y="1600200"/>
            <a:ext cx="81534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11244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57200"/>
            <a:ext cx="4619625"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p:txBody>
          <a:bodyPr/>
          <a:lstStyle/>
          <a:p>
            <a:endParaRPr lang="en-US"/>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447800"/>
            <a:ext cx="8077200" cy="4674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82538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5987" y="381000"/>
            <a:ext cx="4772025"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886" y="1454598"/>
            <a:ext cx="5792008" cy="328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4243" y="3029857"/>
            <a:ext cx="3467100" cy="337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42782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1524000"/>
            <a:ext cx="2543530" cy="2610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3818" y="3476625"/>
            <a:ext cx="2495550"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1447800"/>
            <a:ext cx="2057400" cy="299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3657600"/>
            <a:ext cx="2095500" cy="260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85987" y="381000"/>
            <a:ext cx="4772025"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51439" y="780184"/>
            <a:ext cx="3362325"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86186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noAutofit/>
          </a:bodyPr>
          <a:lstStyle/>
          <a:p>
            <a:r>
              <a:rPr lang="en-US" sz="1400" dirty="0"/>
              <a:t>The </a:t>
            </a:r>
            <a:r>
              <a:rPr lang="en-US" sz="1400" b="1" dirty="0" err="1"/>
              <a:t>Blockchain</a:t>
            </a:r>
            <a:r>
              <a:rPr lang="en-US" sz="1400" b="1" dirty="0"/>
              <a:t> Operator</a:t>
            </a:r>
            <a:r>
              <a:rPr lang="en-US" sz="1400" dirty="0"/>
              <a:t> stores, maintains, and updates the </a:t>
            </a:r>
            <a:r>
              <a:rPr lang="en-US" sz="1400" dirty="0" err="1"/>
              <a:t>blockchain</a:t>
            </a:r>
            <a:r>
              <a:rPr lang="en-US" sz="1400" dirty="0"/>
              <a:t> ledger. Once the </a:t>
            </a:r>
            <a:r>
              <a:rPr lang="en-US" sz="1400" dirty="0" err="1"/>
              <a:t>blockchain</a:t>
            </a:r>
            <a:r>
              <a:rPr lang="en-US" sz="1400" dirty="0"/>
              <a:t> solution is designed and built, an operator can join to create the peer network mentioned previously. The role of the operator is to set up and maintain peers within the network</a:t>
            </a:r>
            <a:r>
              <a:rPr lang="en-US" sz="1400" dirty="0" smtClean="0"/>
              <a:t>.</a:t>
            </a:r>
          </a:p>
          <a:p>
            <a:r>
              <a:rPr lang="en-US" sz="1400" dirty="0"/>
              <a:t>The </a:t>
            </a:r>
            <a:r>
              <a:rPr lang="en-US" sz="1400" b="1" dirty="0" err="1"/>
              <a:t>Blockchain</a:t>
            </a:r>
            <a:r>
              <a:rPr lang="en-US" sz="1400" b="1" dirty="0"/>
              <a:t> Developer</a:t>
            </a:r>
            <a:r>
              <a:rPr lang="en-US" sz="1400" dirty="0"/>
              <a:t> creates smart contracts to run on the </a:t>
            </a:r>
            <a:r>
              <a:rPr lang="en-US" sz="1400" dirty="0" err="1"/>
              <a:t>blockchain</a:t>
            </a:r>
            <a:r>
              <a:rPr lang="en-US" sz="1400" dirty="0"/>
              <a:t>. The functionality of the </a:t>
            </a:r>
            <a:r>
              <a:rPr lang="en-US" sz="1400" dirty="0" err="1"/>
              <a:t>blockchain</a:t>
            </a:r>
            <a:r>
              <a:rPr lang="en-US" sz="1400" dirty="0"/>
              <a:t> has been greatly expanded by the introduction of </a:t>
            </a:r>
            <a:r>
              <a:rPr lang="en-US" sz="1400" dirty="0" err="1"/>
              <a:t>blockchains</a:t>
            </a:r>
            <a:r>
              <a:rPr lang="en-US" sz="1400" dirty="0"/>
              <a:t> that support smart contracts. Developers design and upload smart contracts to the </a:t>
            </a:r>
            <a:r>
              <a:rPr lang="en-US" sz="1400" dirty="0" err="1"/>
              <a:t>blockchain</a:t>
            </a:r>
            <a:r>
              <a:rPr lang="en-US" sz="1400" dirty="0"/>
              <a:t> to expand its capabilities. In addition to implementing the smart contracts, you may also have front-end developers who implement applications that access the </a:t>
            </a:r>
            <a:r>
              <a:rPr lang="en-US" sz="1400" dirty="0" err="1"/>
              <a:t>blockchain</a:t>
            </a:r>
            <a:r>
              <a:rPr lang="en-US" sz="1400" dirty="0"/>
              <a:t> (i.e., the applications initiate the transactions on the </a:t>
            </a:r>
            <a:r>
              <a:rPr lang="en-US" sz="1400" dirty="0" err="1"/>
              <a:t>blockchain</a:t>
            </a:r>
            <a:r>
              <a:rPr lang="en-US" sz="1400" dirty="0"/>
              <a:t>).</a:t>
            </a:r>
          </a:p>
          <a:p>
            <a:r>
              <a:rPr lang="en-US" sz="1400" dirty="0"/>
              <a:t>The </a:t>
            </a:r>
            <a:r>
              <a:rPr lang="en-US" sz="1400" b="1" dirty="0" err="1"/>
              <a:t>Blockchain</a:t>
            </a:r>
            <a:r>
              <a:rPr lang="en-US" sz="1400" b="1" dirty="0"/>
              <a:t> Regulator</a:t>
            </a:r>
            <a:r>
              <a:rPr lang="en-US" sz="1400" dirty="0"/>
              <a:t>: Many businesses operate under regulations regarding how their data should be stored and processed. For </a:t>
            </a:r>
            <a:r>
              <a:rPr lang="en-US" sz="1400" dirty="0" err="1"/>
              <a:t>blockchain</a:t>
            </a:r>
            <a:r>
              <a:rPr lang="en-US" sz="1400" dirty="0"/>
              <a:t> solutions, a regulator may have greater visibility into the historical ledger due to their role within the organization.</a:t>
            </a:r>
          </a:p>
          <a:p>
            <a:r>
              <a:rPr lang="en-US" sz="1400" dirty="0"/>
              <a:t>The </a:t>
            </a:r>
            <a:r>
              <a:rPr lang="en-US" sz="1400" b="1" dirty="0"/>
              <a:t>End User</a:t>
            </a:r>
            <a:r>
              <a:rPr lang="en-US" sz="1400" dirty="0"/>
              <a:t> is the consumer of services built around the </a:t>
            </a:r>
            <a:r>
              <a:rPr lang="en-US" sz="1400" dirty="0" err="1"/>
              <a:t>blockchain</a:t>
            </a:r>
            <a:r>
              <a:rPr lang="en-US" sz="1400" dirty="0"/>
              <a:t>. Typically, this involves using software that uses the </a:t>
            </a:r>
            <a:r>
              <a:rPr lang="en-US" sz="1400" dirty="0" err="1"/>
              <a:t>blockchain</a:t>
            </a:r>
            <a:r>
              <a:rPr lang="en-US" sz="1400" dirty="0"/>
              <a:t> as a backend storage solution. Users rarely interact directly with the </a:t>
            </a:r>
            <a:r>
              <a:rPr lang="en-US" sz="1400" dirty="0" err="1"/>
              <a:t>blockchain</a:t>
            </a:r>
            <a:r>
              <a:rPr lang="en-US" sz="1400" dirty="0" smtClean="0"/>
              <a:t>.</a:t>
            </a:r>
            <a:endParaRPr lang="en-US" sz="1400" dirty="0"/>
          </a:p>
          <a:p>
            <a:r>
              <a:rPr lang="en-US" sz="1400" b="1" dirty="0"/>
              <a:t>Data Storage</a:t>
            </a:r>
            <a:r>
              <a:rPr lang="en-US" sz="1400" dirty="0"/>
              <a:t> is represented by traditional databases for storing data off-chain. The </a:t>
            </a:r>
            <a:r>
              <a:rPr lang="en-US" sz="1400" dirty="0" err="1"/>
              <a:t>blockchain</a:t>
            </a:r>
            <a:r>
              <a:rPr lang="en-US" sz="1400" dirty="0"/>
              <a:t> provides distributed, immutable storage with built-in integrity checking; however, it has a maximum capacity based on the standard block size and block rate. To provide integrity verification for large amounts of data, it is common to store the data off-chain and store a hash of the data on-chain. This guarantees that the data is not being modified while protecting the </a:t>
            </a:r>
            <a:r>
              <a:rPr lang="en-US" sz="1400" dirty="0" err="1"/>
              <a:t>blockchain</a:t>
            </a:r>
            <a:r>
              <a:rPr lang="en-US" sz="1400" dirty="0"/>
              <a:t> from becoming bloated</a:t>
            </a:r>
            <a:r>
              <a:rPr lang="en-US" sz="1400" dirty="0" smtClean="0"/>
              <a:t>.</a:t>
            </a:r>
            <a:endParaRPr lang="en-US" sz="1400" dirty="0"/>
          </a:p>
          <a:p>
            <a:r>
              <a:rPr lang="en-US" sz="1400" b="1" dirty="0" smtClean="0"/>
              <a:t>Data </a:t>
            </a:r>
            <a:r>
              <a:rPr lang="en-US" sz="1400" b="1" dirty="0"/>
              <a:t>Processing</a:t>
            </a:r>
            <a:r>
              <a:rPr lang="en-US" sz="1400" dirty="0"/>
              <a:t> is represented by an external system used for additional processing. Smart contracts execute on the </a:t>
            </a:r>
            <a:r>
              <a:rPr lang="en-US" sz="1400" dirty="0" err="1"/>
              <a:t>blockchain</a:t>
            </a:r>
            <a:r>
              <a:rPr lang="en-US" sz="1400" dirty="0"/>
              <a:t>, meaning that each member of the peer network must execute the code to remain in sync with the current state of the network. If smart contracts commonly require large amounts of processing power to complete, devices external to the peer network may be used to augment the processing power of the network</a:t>
            </a:r>
            <a:r>
              <a:rPr lang="en-US" sz="1400" dirty="0" smtClean="0"/>
              <a:t>.</a:t>
            </a:r>
            <a:r>
              <a:rPr lang="en-US" sz="1400" dirty="0"/>
              <a:t/>
            </a:r>
            <a:br>
              <a:rPr lang="en-US" sz="1400" dirty="0"/>
            </a:br>
            <a:r>
              <a:rPr lang="en-US" sz="1400" dirty="0" smtClean="0"/>
              <a:t/>
            </a:r>
            <a:br>
              <a:rPr lang="en-US" sz="1400" dirty="0" smtClean="0"/>
            </a:br>
            <a:endParaRPr lang="en-US" sz="1400" dirty="0"/>
          </a:p>
          <a:p>
            <a:pPr marL="0" indent="0">
              <a:buNone/>
            </a:pPr>
            <a:endParaRPr lang="en-US" sz="1400" dirty="0"/>
          </a:p>
        </p:txBody>
      </p:sp>
    </p:spTree>
    <p:extLst>
      <p:ext uri="{BB962C8B-B14F-4D97-AF65-F5344CB8AC3E}">
        <p14:creationId xmlns:p14="http://schemas.microsoft.com/office/powerpoint/2010/main" val="12553286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a:t>
            </a:r>
            <a:r>
              <a:rPr lang="en-US" dirty="0" err="1" smtClean="0"/>
              <a:t>Blockchain</a:t>
            </a:r>
            <a:endParaRPr lang="en-US" dirty="0"/>
          </a:p>
        </p:txBody>
      </p:sp>
      <p:pic>
        <p:nvPicPr>
          <p:cNvPr id="133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0889" y="1906442"/>
            <a:ext cx="4201111" cy="2076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316182"/>
            <a:ext cx="15240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898073"/>
            <a:ext cx="413385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1200" y="1387619"/>
            <a:ext cx="13906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9491" y="3955473"/>
            <a:ext cx="824865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36938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err="1"/>
              <a:t>Blockchain</a:t>
            </a:r>
            <a:r>
              <a:rPr lang="en-US" b="1" dirty="0"/>
              <a:t> Users: Business to Consumer (B2C</a:t>
            </a:r>
            <a:r>
              <a:rPr lang="en-US" b="1" dirty="0" smtClean="0"/>
              <a:t>)</a:t>
            </a:r>
            <a:endParaRPr lang="en-US" dirty="0"/>
          </a:p>
        </p:txBody>
      </p:sp>
      <p:sp>
        <p:nvSpPr>
          <p:cNvPr id="3" name="Content Placeholder 2"/>
          <p:cNvSpPr>
            <a:spLocks noGrp="1"/>
          </p:cNvSpPr>
          <p:nvPr>
            <p:ph idx="1"/>
          </p:nvPr>
        </p:nvSpPr>
        <p:spPr/>
        <p:txBody>
          <a:bodyPr/>
          <a:lstStyle/>
          <a:p>
            <a:r>
              <a:rPr lang="en-US" sz="1800" dirty="0"/>
              <a:t>A </a:t>
            </a:r>
            <a:r>
              <a:rPr lang="en-US" sz="1800" b="1" dirty="0"/>
              <a:t>Business to Consumer</a:t>
            </a:r>
            <a:r>
              <a:rPr lang="en-US" sz="1800" dirty="0"/>
              <a:t> (B2C) is business or transactions conducted directly between a company and consumers who are the end-users of its products or services. Services being provided to the consumer is an area of interest to companies</a:t>
            </a:r>
            <a:r>
              <a:rPr lang="en-US" sz="1800" dirty="0" smtClean="0"/>
              <a:t>.</a:t>
            </a:r>
            <a:endParaRPr lang="en-US" sz="1800"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819400"/>
            <a:ext cx="7162800" cy="362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92227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B2C </a:t>
            </a:r>
            <a:r>
              <a:rPr lang="en-US" b="1" dirty="0" smtClean="0"/>
              <a:t>Transparency</a:t>
            </a:r>
            <a:endParaRPr lang="en-US" dirty="0"/>
          </a:p>
        </p:txBody>
      </p:sp>
      <p:pic>
        <p:nvPicPr>
          <p:cNvPr id="153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0" y="1219200"/>
            <a:ext cx="7543800" cy="522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05876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Blockchain</a:t>
            </a:r>
            <a:r>
              <a:rPr lang="en-US" b="1" dirty="0"/>
              <a:t> and the Early </a:t>
            </a:r>
            <a:r>
              <a:rPr lang="en-US" b="1" dirty="0" smtClean="0"/>
              <a:t>Internet</a:t>
            </a:r>
            <a:endParaRPr lang="en-US" dirty="0"/>
          </a:p>
        </p:txBody>
      </p:sp>
      <p:sp>
        <p:nvSpPr>
          <p:cNvPr id="3" name="Content Placeholder 2"/>
          <p:cNvSpPr>
            <a:spLocks noGrp="1"/>
          </p:cNvSpPr>
          <p:nvPr>
            <p:ph idx="1"/>
          </p:nvPr>
        </p:nvSpPr>
        <p:spPr/>
        <p:txBody>
          <a:bodyPr>
            <a:normAutofit/>
          </a:bodyPr>
          <a:lstStyle/>
          <a:p>
            <a:r>
              <a:rPr lang="en-US" sz="2000" dirty="0"/>
              <a:t>When the internet first came along, we had no idea how it would forever change our lives. </a:t>
            </a:r>
          </a:p>
          <a:p>
            <a:r>
              <a:rPr lang="en-US" sz="2000" dirty="0"/>
              <a:t>From smart phones and text messages to streaming movies and </a:t>
            </a:r>
            <a:r>
              <a:rPr lang="en-US" sz="2000" dirty="0" err="1"/>
              <a:t>FaceTime</a:t>
            </a:r>
            <a:r>
              <a:rPr lang="en-US" sz="2000" dirty="0"/>
              <a:t> visits with loved ones, no one knew the ways the world would change with the invention of the Internet.</a:t>
            </a:r>
          </a:p>
          <a:p>
            <a:r>
              <a:rPr lang="en-US" sz="2000" dirty="0"/>
              <a:t>We are currently in the early phases of </a:t>
            </a:r>
            <a:r>
              <a:rPr lang="en-US" sz="2000" dirty="0" err="1"/>
              <a:t>blockchain</a:t>
            </a:r>
            <a:r>
              <a:rPr lang="en-US" sz="2000" dirty="0"/>
              <a:t> and there is much potential yet to be unlocked.</a:t>
            </a:r>
          </a:p>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709" y="3886200"/>
            <a:ext cx="8374063" cy="255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11727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Continued…</a:t>
            </a:r>
            <a:endParaRPr lang="en-US" dirty="0"/>
          </a:p>
        </p:txBody>
      </p:sp>
      <p:sp>
        <p:nvSpPr>
          <p:cNvPr id="3" name="Content Placeholder 2"/>
          <p:cNvSpPr>
            <a:spLocks noGrp="1"/>
          </p:cNvSpPr>
          <p:nvPr>
            <p:ph idx="1"/>
          </p:nvPr>
        </p:nvSpPr>
        <p:spPr/>
        <p:txBody>
          <a:bodyPr>
            <a:normAutofit fontScale="70000" lnSpcReduction="20000"/>
          </a:bodyPr>
          <a:lstStyle/>
          <a:p>
            <a:r>
              <a:rPr lang="en-US" dirty="0"/>
              <a:t>The jewelry industry has been known for fraud, child labor issues, false metal mining, and a clear lack of transparency. A precious metals consortium with IBM has established a </a:t>
            </a:r>
            <a:r>
              <a:rPr lang="en-US" dirty="0" err="1"/>
              <a:t>blockchain</a:t>
            </a:r>
            <a:r>
              <a:rPr lang="en-US" dirty="0"/>
              <a:t> initiative around how transparency can be brought to the consumer: </a:t>
            </a:r>
          </a:p>
          <a:p>
            <a:pPr lvl="1"/>
            <a:r>
              <a:rPr lang="en-US" dirty="0">
                <a:hlinkClick r:id="rId2"/>
              </a:rPr>
              <a:t>The </a:t>
            </a:r>
            <a:r>
              <a:rPr lang="en-US" dirty="0" err="1">
                <a:hlinkClick r:id="rId2"/>
              </a:rPr>
              <a:t>TrustChain</a:t>
            </a:r>
            <a:r>
              <a:rPr lang="en-US" dirty="0">
                <a:hlinkClick r:id="rId2"/>
              </a:rPr>
              <a:t>™ Initiative</a:t>
            </a:r>
            <a:r>
              <a:rPr lang="en-US" dirty="0"/>
              <a:t> tracks and authenticates diamonds and precious metals through every stage of the supply chain as it becomes a piece of finished jewelry.</a:t>
            </a:r>
          </a:p>
          <a:p>
            <a:pPr lvl="1"/>
            <a:r>
              <a:rPr lang="en-US" dirty="0"/>
              <a:t>It provides digital verification, physical product and process verification, as well as third-party oversight. The collaboration’s goal is to instill trust in the origin and ethical sourcing of jewelry by bringing together a community of responsible and ethical organizations across the complex and multi-tiered jewelry supply chain.</a:t>
            </a:r>
          </a:p>
          <a:p>
            <a:pPr lvl="1"/>
            <a:r>
              <a:rPr lang="en-US" dirty="0"/>
              <a:t>Consumers will see that </a:t>
            </a:r>
            <a:r>
              <a:rPr lang="en-US" dirty="0" err="1"/>
              <a:t>TrustChain</a:t>
            </a:r>
            <a:r>
              <a:rPr lang="en-US" dirty="0"/>
              <a:t>™ establishes a trusted product with documented provenance and brings together quality assurance, social and environmental responsibility, and authenticity spanning the entire jewelry ecosystem – from miners, manufacturers, wholesale suppliers, and retailers – on a single digital platform.</a:t>
            </a:r>
          </a:p>
          <a:p>
            <a:endParaRPr lang="en-US" dirty="0"/>
          </a:p>
        </p:txBody>
      </p:sp>
    </p:spTree>
    <p:extLst>
      <p:ext uri="{BB962C8B-B14F-4D97-AF65-F5344CB8AC3E}">
        <p14:creationId xmlns:p14="http://schemas.microsoft.com/office/powerpoint/2010/main" val="9702812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err="1"/>
              <a:t>Blockchain</a:t>
            </a:r>
            <a:r>
              <a:rPr lang="en-US" b="1" dirty="0"/>
              <a:t> Users: Business to Business (B2B</a:t>
            </a:r>
            <a:r>
              <a:rPr lang="en-US" b="1" dirty="0" smtClean="0"/>
              <a:t>)</a:t>
            </a:r>
            <a:endParaRPr lang="en-US" dirty="0"/>
          </a:p>
        </p:txBody>
      </p:sp>
      <p:pic>
        <p:nvPicPr>
          <p:cNvPr id="163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800" y="1524000"/>
            <a:ext cx="79248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27702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Dubai and </a:t>
            </a:r>
            <a:r>
              <a:rPr lang="en-US" b="1" dirty="0" err="1" smtClean="0"/>
              <a:t>Blockchain</a:t>
            </a:r>
            <a:endParaRPr lang="en-US" dirty="0"/>
          </a:p>
        </p:txBody>
      </p:sp>
      <p:sp>
        <p:nvSpPr>
          <p:cNvPr id="3" name="Content Placeholder 2"/>
          <p:cNvSpPr>
            <a:spLocks noGrp="1"/>
          </p:cNvSpPr>
          <p:nvPr>
            <p:ph idx="1"/>
          </p:nvPr>
        </p:nvSpPr>
        <p:spPr/>
        <p:txBody>
          <a:bodyPr>
            <a:normAutofit fontScale="70000" lnSpcReduction="20000"/>
          </a:bodyPr>
          <a:lstStyle/>
          <a:p>
            <a:r>
              <a:rPr lang="en-US" dirty="0"/>
              <a:t>Dubai aims to be a pioneer in the adoption of emerging technologies such as </a:t>
            </a:r>
            <a:r>
              <a:rPr lang="en-US" dirty="0" err="1"/>
              <a:t>blockchain</a:t>
            </a:r>
            <a:r>
              <a:rPr lang="en-US" dirty="0"/>
              <a:t>, which it recognizes has a major potential to transform city services. Dubai is one of the first to fully implement </a:t>
            </a:r>
            <a:r>
              <a:rPr lang="en-US" dirty="0" err="1"/>
              <a:t>blockchain</a:t>
            </a:r>
            <a:r>
              <a:rPr lang="en-US" dirty="0"/>
              <a:t> on a city-wide basis</a:t>
            </a:r>
            <a:r>
              <a:rPr lang="en-US" dirty="0" smtClean="0"/>
              <a:t>.</a:t>
            </a:r>
          </a:p>
          <a:p>
            <a:r>
              <a:rPr lang="en-US" dirty="0"/>
              <a:t>Dubai is investing in the </a:t>
            </a:r>
            <a:r>
              <a:rPr lang="en-US" dirty="0">
                <a:hlinkClick r:id="rId2"/>
              </a:rPr>
              <a:t>Smart Dubai Office</a:t>
            </a:r>
            <a:r>
              <a:rPr lang="en-US" dirty="0"/>
              <a:t> (SDO) and 1776 Launch </a:t>
            </a:r>
            <a:r>
              <a:rPr lang="en-US" dirty="0" err="1"/>
              <a:t>Blockchain</a:t>
            </a:r>
            <a:r>
              <a:rPr lang="en-US" dirty="0"/>
              <a:t> Challenge. Sponsored by His Highness Sheikh </a:t>
            </a:r>
            <a:r>
              <a:rPr lang="en-US" dirty="0" err="1"/>
              <a:t>Hamdan</a:t>
            </a:r>
            <a:r>
              <a:rPr lang="en-US" dirty="0"/>
              <a:t>, Dubai is funding </a:t>
            </a:r>
            <a:r>
              <a:rPr lang="en-US" dirty="0" err="1"/>
              <a:t>blockchain</a:t>
            </a:r>
            <a:r>
              <a:rPr lang="en-US" dirty="0"/>
              <a:t> implementation at many levels.</a:t>
            </a:r>
          </a:p>
          <a:p>
            <a:r>
              <a:rPr lang="en-US" dirty="0"/>
              <a:t>The Dubai </a:t>
            </a:r>
            <a:r>
              <a:rPr lang="en-US" dirty="0" err="1"/>
              <a:t>Blockchain</a:t>
            </a:r>
            <a:r>
              <a:rPr lang="en-US" dirty="0"/>
              <a:t> Strategy is based on three pillars:</a:t>
            </a:r>
          </a:p>
          <a:p>
            <a:pPr lvl="2"/>
            <a:r>
              <a:rPr lang="en-US" b="1" dirty="0"/>
              <a:t>Government Efficiency</a:t>
            </a:r>
            <a:r>
              <a:rPr lang="en-US" dirty="0"/>
              <a:t>: Implementing </a:t>
            </a:r>
            <a:r>
              <a:rPr lang="en-US" dirty="0" err="1"/>
              <a:t>blockchain</a:t>
            </a:r>
            <a:r>
              <a:rPr lang="en-US" dirty="0"/>
              <a:t> technology in government services</a:t>
            </a:r>
          </a:p>
          <a:p>
            <a:pPr lvl="2"/>
            <a:r>
              <a:rPr lang="en-US" b="1" dirty="0"/>
              <a:t>Industry Creation</a:t>
            </a:r>
            <a:r>
              <a:rPr lang="en-US" dirty="0"/>
              <a:t>: Supporting the creation of a </a:t>
            </a:r>
            <a:r>
              <a:rPr lang="en-US" dirty="0" err="1"/>
              <a:t>blockchain</a:t>
            </a:r>
            <a:r>
              <a:rPr lang="en-US" dirty="0"/>
              <a:t> industry through empowering startups and businesses</a:t>
            </a:r>
          </a:p>
          <a:p>
            <a:pPr lvl="2"/>
            <a:r>
              <a:rPr lang="en-US" b="1" dirty="0"/>
              <a:t>Thought Leadership</a:t>
            </a:r>
            <a:r>
              <a:rPr lang="en-US" dirty="0"/>
              <a:t>: Leading the global thinking on </a:t>
            </a:r>
            <a:r>
              <a:rPr lang="en-US" dirty="0" err="1"/>
              <a:t>blockchain</a:t>
            </a:r>
            <a:r>
              <a:rPr lang="en-US" dirty="0"/>
              <a:t> technology.</a:t>
            </a:r>
          </a:p>
          <a:p>
            <a:r>
              <a:rPr lang="en-US" dirty="0"/>
              <a:t>Dubai's adoption of </a:t>
            </a:r>
            <a:r>
              <a:rPr lang="en-US" dirty="0" err="1"/>
              <a:t>blockchain</a:t>
            </a:r>
            <a:r>
              <a:rPr lang="en-US" dirty="0"/>
              <a:t> technology at a city-wide scale is a testament to its commitment to positively transform government from service provider to service enabler.</a:t>
            </a:r>
          </a:p>
          <a:p>
            <a:endParaRPr lang="en-US" dirty="0"/>
          </a:p>
        </p:txBody>
      </p:sp>
    </p:spTree>
    <p:extLst>
      <p:ext uri="{BB962C8B-B14F-4D97-AF65-F5344CB8AC3E}">
        <p14:creationId xmlns:p14="http://schemas.microsoft.com/office/powerpoint/2010/main" val="29895119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Understanding </a:t>
            </a:r>
            <a:r>
              <a:rPr lang="en-US" b="1" dirty="0" smtClean="0"/>
              <a:t>Ledgers</a:t>
            </a:r>
            <a:endParaRPr lang="en-US" dirty="0"/>
          </a:p>
        </p:txBody>
      </p:sp>
      <p:pic>
        <p:nvPicPr>
          <p:cNvPr id="174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71074" y="2372311"/>
            <a:ext cx="7001852" cy="2981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51101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History of Ledgers: Single-Entry </a:t>
            </a:r>
            <a:r>
              <a:rPr lang="en-US" b="1" dirty="0" smtClean="0"/>
              <a:t>Ledgers</a:t>
            </a:r>
            <a:endParaRPr lang="en-US" dirty="0"/>
          </a:p>
        </p:txBody>
      </p:sp>
      <p:sp>
        <p:nvSpPr>
          <p:cNvPr id="3" name="Content Placeholder 2"/>
          <p:cNvSpPr>
            <a:spLocks noGrp="1"/>
          </p:cNvSpPr>
          <p:nvPr>
            <p:ph idx="1"/>
          </p:nvPr>
        </p:nvSpPr>
        <p:spPr/>
        <p:txBody>
          <a:bodyPr/>
          <a:lstStyle/>
          <a:p>
            <a:r>
              <a:rPr lang="en-US" dirty="0"/>
              <a:t>Ledgers first appeared around 3,000 B.C.</a:t>
            </a:r>
          </a:p>
          <a:p>
            <a:r>
              <a:rPr lang="en-US" dirty="0"/>
              <a:t>Single-entry only.</a:t>
            </a:r>
          </a:p>
          <a:p>
            <a:r>
              <a:rPr lang="en-US" dirty="0" err="1"/>
              <a:t>Chanakya</a:t>
            </a:r>
            <a:r>
              <a:rPr lang="en-US" dirty="0"/>
              <a:t>, an Indian leader, creates the first documented accounting standards</a:t>
            </a:r>
            <a:r>
              <a:rPr lang="en-US" dirty="0" smtClean="0"/>
              <a:t>.</a:t>
            </a:r>
          </a:p>
          <a:p>
            <a:endParaRPr lang="en-US"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886200"/>
            <a:ext cx="4933950" cy="176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85595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History of Ledgers: Double-Entry </a:t>
            </a:r>
            <a:r>
              <a:rPr lang="en-US" b="1" dirty="0" smtClean="0"/>
              <a:t>Accounting</a:t>
            </a:r>
            <a:endParaRPr lang="en-US" dirty="0"/>
          </a:p>
        </p:txBody>
      </p:sp>
      <p:sp>
        <p:nvSpPr>
          <p:cNvPr id="3" name="Content Placeholder 2"/>
          <p:cNvSpPr>
            <a:spLocks noGrp="1"/>
          </p:cNvSpPr>
          <p:nvPr>
            <p:ph idx="1"/>
          </p:nvPr>
        </p:nvSpPr>
        <p:spPr/>
        <p:txBody>
          <a:bodyPr>
            <a:normAutofit/>
          </a:bodyPr>
          <a:lstStyle/>
          <a:p>
            <a:r>
              <a:rPr lang="en-US" sz="1800" dirty="0"/>
              <a:t>Double-entry ledger appears in 1340 A.D.</a:t>
            </a:r>
          </a:p>
          <a:p>
            <a:r>
              <a:rPr lang="en-US" sz="1800" dirty="0"/>
              <a:t>Tracks debits and credits.</a:t>
            </a:r>
          </a:p>
          <a:p>
            <a:r>
              <a:rPr lang="en-US" sz="1800" dirty="0"/>
              <a:t>Tells the story of a transaction from both/all sides.</a:t>
            </a:r>
          </a:p>
          <a:p>
            <a:r>
              <a:rPr lang="en-US" sz="1800" dirty="0"/>
              <a:t>The Italian Luca </a:t>
            </a:r>
            <a:r>
              <a:rPr lang="en-US" sz="1800" dirty="0" err="1"/>
              <a:t>Pacioli</a:t>
            </a:r>
            <a:r>
              <a:rPr lang="en-US" sz="1800" dirty="0"/>
              <a:t>, recognized as the father of accounting and bookkeeping, was the first person to publish a work on double-entry bookkeeping </a:t>
            </a:r>
            <a:r>
              <a:rPr lang="en-US" sz="1800" dirty="0" smtClean="0"/>
              <a:t>and </a:t>
            </a:r>
            <a:r>
              <a:rPr lang="en-US" sz="1800" dirty="0"/>
              <a:t>introduced the field in Italy</a:t>
            </a:r>
            <a:r>
              <a:rPr lang="en-US" sz="1800" dirty="0" smtClean="0"/>
              <a:t>.</a:t>
            </a:r>
            <a:endParaRPr lang="en-US" sz="1800"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6788" y="3505200"/>
            <a:ext cx="6659563"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84971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History of Ledgers: Triple-Entry </a:t>
            </a:r>
            <a:r>
              <a:rPr lang="en-US" b="1" dirty="0" smtClean="0"/>
              <a:t>Accounting</a:t>
            </a:r>
            <a:endParaRPr lang="en-US" dirty="0"/>
          </a:p>
        </p:txBody>
      </p:sp>
      <p:sp>
        <p:nvSpPr>
          <p:cNvPr id="3" name="Content Placeholder 2"/>
          <p:cNvSpPr>
            <a:spLocks noGrp="1"/>
          </p:cNvSpPr>
          <p:nvPr>
            <p:ph idx="1"/>
          </p:nvPr>
        </p:nvSpPr>
        <p:spPr>
          <a:xfrm>
            <a:off x="381000" y="1524000"/>
            <a:ext cx="8229600" cy="4221163"/>
          </a:xfrm>
        </p:spPr>
        <p:txBody>
          <a:bodyPr>
            <a:normAutofit fontScale="47500" lnSpcReduction="20000"/>
          </a:bodyPr>
          <a:lstStyle/>
          <a:p>
            <a:endParaRPr lang="en-US" dirty="0"/>
          </a:p>
          <a:p>
            <a:r>
              <a:rPr lang="en-US" dirty="0"/>
              <a:t>Triple-entry accounting is an enhancement to the traditional double-entry system, in which all accounting entries involving outside parties are cryptographically sealed by a third entry.</a:t>
            </a:r>
          </a:p>
          <a:p>
            <a:r>
              <a:rPr lang="en-US" dirty="0"/>
              <a:t>Debits, credits, and an immutable link to all past debits and credits.</a:t>
            </a:r>
          </a:p>
          <a:p>
            <a:r>
              <a:rPr lang="en-US" dirty="0"/>
              <a:t>Triple-entry ledger appears in 2008 in a white paper by Satoshi </a:t>
            </a:r>
            <a:r>
              <a:rPr lang="en-US" dirty="0" err="1"/>
              <a:t>Nakamoto</a:t>
            </a:r>
            <a:r>
              <a:rPr lang="en-US" dirty="0"/>
              <a:t> (a.k.a., </a:t>
            </a:r>
            <a:r>
              <a:rPr lang="en-US" dirty="0" err="1"/>
              <a:t>Blockchain</a:t>
            </a:r>
            <a:r>
              <a:rPr lang="en-US" dirty="0"/>
              <a:t>).</a:t>
            </a:r>
          </a:p>
          <a:p>
            <a:r>
              <a:rPr lang="en-US" b="1" dirty="0"/>
              <a:t>Let's review an example: </a:t>
            </a:r>
            <a:r>
              <a:rPr lang="en-US" dirty="0"/>
              <a:t>A seller books a debit to account for cash received, while a buyer books a credit for cash spent in the same transaction, but in separate sets of accounting records. This is where the </a:t>
            </a:r>
            <a:r>
              <a:rPr lang="en-US" dirty="0" err="1"/>
              <a:t>blockchain</a:t>
            </a:r>
            <a:r>
              <a:rPr lang="en-US" dirty="0"/>
              <a:t> comes in: rather than these entries occurring separately in independent sets of books, they occur in the form of a transfer between wallet addresses in the same distributed, public ledger, which creates an interlocking system of enduring accounting records. Since the entries are distributed and cryptographically sealed, falsifying them in a credible way or destroying them to conceal activity is practically impossible.</a:t>
            </a:r>
            <a:br>
              <a:rPr lang="en-US" dirty="0"/>
            </a:br>
            <a:r>
              <a:rPr lang="en-US" dirty="0"/>
              <a:t/>
            </a:r>
            <a:br>
              <a:rPr lang="en-US" dirty="0"/>
            </a:br>
            <a:r>
              <a:rPr lang="en-US" b="1" dirty="0"/>
              <a:t>Triple-Entry Accounting Features:</a:t>
            </a:r>
          </a:p>
          <a:p>
            <a:r>
              <a:rPr lang="en-US" dirty="0"/>
              <a:t>Tamper-Proof </a:t>
            </a:r>
            <a:r>
              <a:rPr lang="en-US" dirty="0" smtClean="0"/>
              <a:t>Records                          Distributed Ledgers                </a:t>
            </a:r>
            <a:r>
              <a:rPr lang="en-US" dirty="0" err="1" smtClean="0"/>
              <a:t>Double-Entry+Cryptography</a:t>
            </a:r>
            <a:endParaRPr lang="en-US" dirty="0"/>
          </a:p>
          <a:p>
            <a:r>
              <a:rPr lang="en-US" dirty="0"/>
              <a:t>Validated, Secure, and </a:t>
            </a:r>
            <a:r>
              <a:rPr lang="en-US" dirty="0" smtClean="0"/>
              <a:t>Private                                                                Digitally </a:t>
            </a:r>
            <a:r>
              <a:rPr lang="en-US" dirty="0"/>
              <a:t>Signed Receipts</a:t>
            </a:r>
            <a:r>
              <a:rPr lang="en-US" dirty="0" smtClean="0"/>
              <a:t>.</a:t>
            </a:r>
            <a:br>
              <a:rPr lang="en-US" dirty="0" smtClean="0"/>
            </a:br>
            <a:endParaRPr lang="en-US"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4745182"/>
            <a:ext cx="7021513"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74107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Double vs. Triple-Entry Accounting </a:t>
            </a:r>
            <a:r>
              <a:rPr lang="en-US" b="1" dirty="0" smtClean="0"/>
              <a:t>Example</a:t>
            </a:r>
            <a:endParaRPr lang="en-US" dirty="0"/>
          </a:p>
        </p:txBody>
      </p:sp>
      <p:pic>
        <p:nvPicPr>
          <p:cNvPr id="2150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3000" y="1600200"/>
            <a:ext cx="65532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31729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Cryptography and Hashing in </a:t>
            </a:r>
            <a:r>
              <a:rPr lang="en-US" b="1" dirty="0" err="1" smtClean="0"/>
              <a:t>Blockchain</a:t>
            </a:r>
            <a:endParaRPr lang="en-US" dirty="0"/>
          </a:p>
        </p:txBody>
      </p:sp>
      <p:sp>
        <p:nvSpPr>
          <p:cNvPr id="3" name="Content Placeholder 2"/>
          <p:cNvSpPr>
            <a:spLocks noGrp="1"/>
          </p:cNvSpPr>
          <p:nvPr>
            <p:ph idx="1"/>
          </p:nvPr>
        </p:nvSpPr>
        <p:spPr/>
        <p:txBody>
          <a:bodyPr/>
          <a:lstStyle/>
          <a:p>
            <a:endParaRPr lang="en-US" dirty="0"/>
          </a:p>
          <a:p>
            <a:r>
              <a:rPr lang="en-US" dirty="0" err="1"/>
              <a:t>Blockchain</a:t>
            </a:r>
            <a:r>
              <a:rPr lang="en-US" dirty="0"/>
              <a:t> provides users with data integrity in a trustless environment.</a:t>
            </a:r>
          </a:p>
          <a:p>
            <a:r>
              <a:rPr lang="en-US" dirty="0"/>
              <a:t>This is accomplished using cryptography in a way that moves the burden of trust from data processors to cryptographic algorithms.</a:t>
            </a:r>
          </a:p>
          <a:p>
            <a:r>
              <a:rPr lang="en-US" dirty="0"/>
              <a:t>In this section, we will discuss some of the ways cryptography is used in the </a:t>
            </a:r>
            <a:r>
              <a:rPr lang="en-US" dirty="0" err="1"/>
              <a:t>blockchain</a:t>
            </a:r>
            <a:r>
              <a:rPr lang="en-US" dirty="0"/>
              <a:t>.</a:t>
            </a:r>
          </a:p>
          <a:p>
            <a:endParaRPr lang="en-US" dirty="0"/>
          </a:p>
        </p:txBody>
      </p:sp>
    </p:spTree>
    <p:extLst>
      <p:ext uri="{BB962C8B-B14F-4D97-AF65-F5344CB8AC3E}">
        <p14:creationId xmlns:p14="http://schemas.microsoft.com/office/powerpoint/2010/main" val="33029097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Cryptography Key </a:t>
            </a:r>
            <a:r>
              <a:rPr lang="en-US" b="1" dirty="0" smtClean="0"/>
              <a:t>Terms</a:t>
            </a:r>
            <a:endParaRPr lang="en-US" dirty="0"/>
          </a:p>
        </p:txBody>
      </p:sp>
      <p:sp>
        <p:nvSpPr>
          <p:cNvPr id="3" name="Content Placeholder 2"/>
          <p:cNvSpPr>
            <a:spLocks noGrp="1"/>
          </p:cNvSpPr>
          <p:nvPr>
            <p:ph idx="1"/>
          </p:nvPr>
        </p:nvSpPr>
        <p:spPr/>
        <p:txBody>
          <a:bodyPr/>
          <a:lstStyle/>
          <a:p>
            <a:r>
              <a:rPr lang="en-US" sz="2400" b="1" dirty="0"/>
              <a:t>Secret</a:t>
            </a:r>
            <a:r>
              <a:rPr lang="en-US" sz="2400" dirty="0"/>
              <a:t>: The data which we are trying to protect</a:t>
            </a:r>
          </a:p>
          <a:p>
            <a:r>
              <a:rPr lang="en-US" sz="2400" b="1" dirty="0"/>
              <a:t>Key</a:t>
            </a:r>
            <a:r>
              <a:rPr lang="en-US" sz="2400" dirty="0"/>
              <a:t>: A piece of data used for encrypting and decrypting the secret</a:t>
            </a:r>
          </a:p>
          <a:p>
            <a:r>
              <a:rPr lang="en-US" sz="2400" b="1" dirty="0"/>
              <a:t>Function</a:t>
            </a:r>
            <a:r>
              <a:rPr lang="en-US" sz="2400" dirty="0"/>
              <a:t>: The process or function used to encrypt the secret</a:t>
            </a:r>
          </a:p>
          <a:p>
            <a:r>
              <a:rPr lang="en-US" sz="2400" b="1" dirty="0"/>
              <a:t>Cipher</a:t>
            </a:r>
            <a:r>
              <a:rPr lang="en-US" sz="2400" dirty="0"/>
              <a:t>: The encrypted secret data, the output of the </a:t>
            </a:r>
            <a:r>
              <a:rPr lang="en-US" sz="2400" dirty="0" smtClean="0"/>
              <a:t>function.</a:t>
            </a:r>
            <a:endParaRPr lang="en-US" sz="2400" b="1" dirty="0"/>
          </a:p>
          <a:p>
            <a:pPr marL="0" indent="0">
              <a:buNone/>
            </a:pPr>
            <a:r>
              <a:rPr lang="en-US" sz="2400" b="1" dirty="0" smtClean="0"/>
              <a:t>The </a:t>
            </a:r>
            <a:r>
              <a:rPr lang="en-US" sz="2400" b="1" dirty="0"/>
              <a:t>Secret and the Key are passed into the Function to create the Cipher</a:t>
            </a:r>
            <a:r>
              <a:rPr lang="en-US" sz="2400" b="1" dirty="0" smtClean="0"/>
              <a:t>.</a:t>
            </a:r>
          </a:p>
          <a:p>
            <a:pPr marL="0" indent="0">
              <a:buNone/>
            </a:pPr>
            <a:r>
              <a:rPr lang="en-US" sz="2400" dirty="0" smtClean="0"/>
              <a:t/>
            </a:r>
            <a:br>
              <a:rPr lang="en-US" sz="2400" dirty="0" smtClean="0"/>
            </a:br>
            <a:endParaRPr lang="en-US" sz="2400" dirty="0"/>
          </a:p>
          <a:p>
            <a:endParaRPr lang="en-US"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722" y="4495800"/>
            <a:ext cx="8688387"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42480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Blockchain</a:t>
            </a:r>
            <a:r>
              <a:rPr lang="en-US" b="1" dirty="0" smtClean="0"/>
              <a:t> is NOT </a:t>
            </a:r>
            <a:r>
              <a:rPr lang="en-US" b="1" dirty="0" err="1" smtClean="0"/>
              <a:t>Bitcoin</a:t>
            </a:r>
            <a:r>
              <a:rPr lang="en-US" dirty="0" smtClean="0"/>
              <a:t>:</a:t>
            </a:r>
            <a:endParaRPr lang="en-US" dirty="0"/>
          </a:p>
        </p:txBody>
      </p:sp>
      <p:sp>
        <p:nvSpPr>
          <p:cNvPr id="3" name="Content Placeholder 2"/>
          <p:cNvSpPr>
            <a:spLocks noGrp="1"/>
          </p:cNvSpPr>
          <p:nvPr>
            <p:ph idx="1"/>
          </p:nvPr>
        </p:nvSpPr>
        <p:spPr/>
        <p:txBody>
          <a:bodyPr/>
          <a:lstStyle/>
          <a:p>
            <a:pPr lvl="2"/>
            <a:r>
              <a:rPr lang="en-US" dirty="0" err="1" smtClean="0"/>
              <a:t>Bitcoin</a:t>
            </a:r>
            <a:r>
              <a:rPr lang="en-US" dirty="0" smtClean="0"/>
              <a:t> </a:t>
            </a:r>
            <a:r>
              <a:rPr lang="en-US" dirty="0"/>
              <a:t>is transacted over an open, public, anonymous </a:t>
            </a:r>
            <a:r>
              <a:rPr lang="en-US" dirty="0" err="1"/>
              <a:t>blockchain</a:t>
            </a:r>
            <a:r>
              <a:rPr lang="en-US" dirty="0"/>
              <a:t> network.</a:t>
            </a:r>
          </a:p>
          <a:p>
            <a:pPr lvl="2"/>
            <a:r>
              <a:rPr lang="en-US" dirty="0" err="1"/>
              <a:t>Bitcoin</a:t>
            </a:r>
            <a:r>
              <a:rPr lang="en-US" dirty="0"/>
              <a:t> and </a:t>
            </a:r>
            <a:r>
              <a:rPr lang="en-US" dirty="0" err="1"/>
              <a:t>cryptocurrencies</a:t>
            </a:r>
            <a:r>
              <a:rPr lang="en-US" dirty="0"/>
              <a:t> are great use cases for </a:t>
            </a:r>
            <a:r>
              <a:rPr lang="en-US" dirty="0" err="1"/>
              <a:t>blockchain</a:t>
            </a:r>
            <a:r>
              <a:rPr lang="en-US" dirty="0"/>
              <a:t>, but there are many more use cases that utilize </a:t>
            </a:r>
            <a:r>
              <a:rPr lang="en-US" dirty="0" err="1"/>
              <a:t>blockchain</a:t>
            </a:r>
            <a:r>
              <a:rPr lang="en-US" dirty="0"/>
              <a:t> technology.</a:t>
            </a:r>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4300" y="3657600"/>
            <a:ext cx="6373813" cy="2609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74387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Cryptographic </a:t>
            </a:r>
            <a:r>
              <a:rPr lang="en-US" b="1" dirty="0" smtClean="0"/>
              <a:t>Function</a:t>
            </a:r>
            <a:endParaRPr lang="en-US" dirty="0"/>
          </a:p>
        </p:txBody>
      </p:sp>
      <p:sp>
        <p:nvSpPr>
          <p:cNvPr id="3" name="Content Placeholder 2"/>
          <p:cNvSpPr>
            <a:spLocks noGrp="1"/>
          </p:cNvSpPr>
          <p:nvPr>
            <p:ph idx="1"/>
          </p:nvPr>
        </p:nvSpPr>
        <p:spPr/>
        <p:txBody>
          <a:bodyPr/>
          <a:lstStyle/>
          <a:p>
            <a:r>
              <a:rPr lang="en-US" b="1" dirty="0"/>
              <a:t>What is a cryptographic function?</a:t>
            </a:r>
            <a:endParaRPr lang="en-US" dirty="0"/>
          </a:p>
          <a:p>
            <a:pPr lvl="2"/>
            <a:r>
              <a:rPr lang="en-US" dirty="0"/>
              <a:t>A function for encoding or encrypting data to protect the contents from adversaries.</a:t>
            </a:r>
          </a:p>
          <a:p>
            <a:r>
              <a:rPr lang="en-US" b="1" dirty="0"/>
              <a:t>Simple example function:</a:t>
            </a:r>
            <a:endParaRPr lang="en-US" dirty="0"/>
          </a:p>
          <a:p>
            <a:pPr lvl="2"/>
            <a:r>
              <a:rPr lang="en-US" dirty="0"/>
              <a:t>Secret = "</a:t>
            </a:r>
            <a:r>
              <a:rPr lang="en-US" dirty="0" err="1"/>
              <a:t>Blockchain</a:t>
            </a:r>
            <a:r>
              <a:rPr lang="en-US" dirty="0"/>
              <a:t> Training Alliance"</a:t>
            </a:r>
          </a:p>
          <a:p>
            <a:pPr lvl="2"/>
            <a:r>
              <a:rPr lang="en-US" dirty="0"/>
              <a:t>Function = Swap each letter in the secret with a new letter according to the Key</a:t>
            </a:r>
          </a:p>
          <a:p>
            <a:pPr lvl="2"/>
            <a:r>
              <a:rPr lang="en-US" dirty="0"/>
              <a:t>Key = "+2"</a:t>
            </a:r>
          </a:p>
          <a:p>
            <a:pPr lvl="2"/>
            <a:r>
              <a:rPr lang="en-US" dirty="0"/>
              <a:t>Cipher = "</a:t>
            </a:r>
            <a:r>
              <a:rPr lang="en-US" dirty="0" err="1"/>
              <a:t>Dnqemejckp</a:t>
            </a:r>
            <a:r>
              <a:rPr lang="en-US" dirty="0"/>
              <a:t> </a:t>
            </a:r>
            <a:r>
              <a:rPr lang="en-US" dirty="0" err="1"/>
              <a:t>Vtckpcpi</a:t>
            </a:r>
            <a:r>
              <a:rPr lang="en-US" dirty="0"/>
              <a:t> </a:t>
            </a:r>
            <a:r>
              <a:rPr lang="en-US" dirty="0" err="1"/>
              <a:t>Cnnkcpeg</a:t>
            </a:r>
            <a:r>
              <a:rPr lang="en-US" dirty="0" smtClean="0"/>
              <a:t>".</a:t>
            </a:r>
            <a:endParaRPr lang="en-US" dirty="0"/>
          </a:p>
        </p:txBody>
      </p:sp>
    </p:spTree>
    <p:extLst>
      <p:ext uri="{BB962C8B-B14F-4D97-AF65-F5344CB8AC3E}">
        <p14:creationId xmlns:p14="http://schemas.microsoft.com/office/powerpoint/2010/main" val="371052124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Types of </a:t>
            </a:r>
            <a:r>
              <a:rPr lang="en-US" b="1" dirty="0" smtClean="0"/>
              <a:t>Cryptography</a:t>
            </a:r>
            <a:endParaRPr lang="en-US" dirty="0"/>
          </a:p>
        </p:txBody>
      </p:sp>
      <p:sp>
        <p:nvSpPr>
          <p:cNvPr id="3" name="Content Placeholder 2"/>
          <p:cNvSpPr>
            <a:spLocks noGrp="1"/>
          </p:cNvSpPr>
          <p:nvPr>
            <p:ph idx="1"/>
          </p:nvPr>
        </p:nvSpPr>
        <p:spPr/>
        <p:txBody>
          <a:bodyPr>
            <a:normAutofit lnSpcReduction="10000"/>
          </a:bodyPr>
          <a:lstStyle/>
          <a:p>
            <a:r>
              <a:rPr lang="en-US" b="1" dirty="0"/>
              <a:t>Public Key Cryptography</a:t>
            </a:r>
            <a:br>
              <a:rPr lang="en-US" b="1" dirty="0"/>
            </a:br>
            <a:r>
              <a:rPr lang="en-US" dirty="0"/>
              <a:t>Pair of public and private keys used for encryption and digital signatures.</a:t>
            </a:r>
          </a:p>
          <a:p>
            <a:r>
              <a:rPr lang="en-US" b="1" dirty="0"/>
              <a:t>Zero-Knowledge Proof</a:t>
            </a:r>
            <a:br>
              <a:rPr lang="en-US" b="1" dirty="0"/>
            </a:br>
            <a:r>
              <a:rPr lang="en-US" dirty="0"/>
              <a:t>Prove knowledge of a secret without revealing it.</a:t>
            </a:r>
          </a:p>
          <a:p>
            <a:r>
              <a:rPr lang="en-US" b="1" dirty="0"/>
              <a:t>Hash Functions</a:t>
            </a:r>
            <a:br>
              <a:rPr lang="en-US" b="1" dirty="0"/>
            </a:br>
            <a:r>
              <a:rPr lang="en-US" dirty="0"/>
              <a:t>One-way pseudo-random mathematical functions and </a:t>
            </a:r>
            <a:r>
              <a:rPr lang="en-US" dirty="0" err="1"/>
              <a:t>Merkle</a:t>
            </a:r>
            <a:r>
              <a:rPr lang="en-US" dirty="0"/>
              <a:t> trees</a:t>
            </a:r>
            <a:r>
              <a:rPr lang="en-US" dirty="0" smtClean="0"/>
              <a:t>.</a:t>
            </a:r>
            <a:endParaRPr lang="en-US" dirty="0"/>
          </a:p>
        </p:txBody>
      </p:sp>
    </p:spTree>
    <p:extLst>
      <p:ext uri="{BB962C8B-B14F-4D97-AF65-F5344CB8AC3E}">
        <p14:creationId xmlns:p14="http://schemas.microsoft.com/office/powerpoint/2010/main" val="147032722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Public Key </a:t>
            </a:r>
            <a:r>
              <a:rPr lang="en-US" b="1" dirty="0" smtClean="0"/>
              <a:t>Cryptography</a:t>
            </a:r>
            <a:endParaRPr lang="en-US" dirty="0"/>
          </a:p>
        </p:txBody>
      </p:sp>
      <p:sp>
        <p:nvSpPr>
          <p:cNvPr id="3" name="Content Placeholder 2"/>
          <p:cNvSpPr>
            <a:spLocks noGrp="1"/>
          </p:cNvSpPr>
          <p:nvPr>
            <p:ph idx="1"/>
          </p:nvPr>
        </p:nvSpPr>
        <p:spPr>
          <a:xfrm>
            <a:off x="457200" y="1066800"/>
            <a:ext cx="8229600" cy="5059363"/>
          </a:xfrm>
        </p:spPr>
        <p:txBody>
          <a:bodyPr>
            <a:normAutofit/>
          </a:bodyPr>
          <a:lstStyle/>
          <a:p>
            <a:r>
              <a:rPr lang="en-US" sz="1800" dirty="0"/>
              <a:t>Public key cryptography uses a pair of a public key and a private key to perform different tasks. Public keys are widely distributed, while private keys are kept secret.</a:t>
            </a:r>
          </a:p>
          <a:p>
            <a:r>
              <a:rPr lang="en-US" sz="1800" dirty="0"/>
              <a:t>Using a person's public key, it is possible to encrypt a message so that only the person with the private key can decrypt and read it. Using a private key, a digital signature can be created so that anyone with the corresponding public key can verify that the message was created by the owner of the private key and was not modified since.</a:t>
            </a:r>
          </a:p>
          <a:p>
            <a:r>
              <a:rPr lang="en-US" sz="1800" dirty="0" err="1" smtClean="0"/>
              <a:t>Blockchain</a:t>
            </a:r>
            <a:r>
              <a:rPr lang="en-US" sz="1800" dirty="0" smtClean="0"/>
              <a:t> </a:t>
            </a:r>
            <a:r>
              <a:rPr lang="en-US" sz="1800" dirty="0"/>
              <a:t>makes extensive use of public key cryptography</a:t>
            </a:r>
            <a:r>
              <a:rPr lang="en-US" sz="1800" dirty="0" smtClean="0"/>
              <a:t>.</a:t>
            </a:r>
          </a:p>
          <a:p>
            <a:endParaRPr lang="en-US" sz="2000"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473" y="3733800"/>
            <a:ext cx="6621463" cy="3103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74641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Zero-Knowledge </a:t>
            </a:r>
            <a:r>
              <a:rPr lang="en-US" b="1" dirty="0" smtClean="0"/>
              <a:t>Proof – </a:t>
            </a:r>
            <a:r>
              <a:rPr lang="en-US" b="1" dirty="0" err="1" smtClean="0"/>
              <a:t>zk</a:t>
            </a:r>
            <a:r>
              <a:rPr lang="en-US" b="1" dirty="0" smtClean="0"/>
              <a:t> SNARKS</a:t>
            </a:r>
            <a:endParaRPr lang="en-US" dirty="0"/>
          </a:p>
        </p:txBody>
      </p:sp>
      <p:sp>
        <p:nvSpPr>
          <p:cNvPr id="3" name="Content Placeholder 2"/>
          <p:cNvSpPr>
            <a:spLocks noGrp="1"/>
          </p:cNvSpPr>
          <p:nvPr>
            <p:ph idx="1"/>
          </p:nvPr>
        </p:nvSpPr>
        <p:spPr/>
        <p:txBody>
          <a:bodyPr>
            <a:normAutofit fontScale="85000" lnSpcReduction="10000"/>
          </a:bodyPr>
          <a:lstStyle/>
          <a:p>
            <a:r>
              <a:rPr lang="en-US" b="1" dirty="0"/>
              <a:t>Zero-knowledge proof</a:t>
            </a:r>
            <a:r>
              <a:rPr lang="en-US" dirty="0"/>
              <a:t> is the ability to prove a secret without revealing what the secret is.</a:t>
            </a:r>
          </a:p>
          <a:p>
            <a:r>
              <a:rPr lang="en-US" dirty="0"/>
              <a:t>Let's review an </a:t>
            </a:r>
            <a:r>
              <a:rPr lang="en-US" b="1" dirty="0"/>
              <a:t>example</a:t>
            </a:r>
            <a:r>
              <a:rPr lang="en-US" dirty="0"/>
              <a:t>: Let's say there are two toy cars, identical in shape and size, except, one is red and one is blue. Jerry, who is color-blind, holds the toy cars behind his back. Jerry then shows one of the cars to Sam. Jerry then hides that car behind his back and shows Sam the other car. Sam can consistently detect the switch because the cars are different colors, but he never has to reveal the color of the cars to Jerry in order to prove the secret.</a:t>
            </a:r>
          </a:p>
          <a:p>
            <a:endParaRPr lang="en-US" dirty="0"/>
          </a:p>
        </p:txBody>
      </p:sp>
    </p:spTree>
    <p:extLst>
      <p:ext uri="{BB962C8B-B14F-4D97-AF65-F5344CB8AC3E}">
        <p14:creationId xmlns:p14="http://schemas.microsoft.com/office/powerpoint/2010/main" val="234714519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Hash </a:t>
            </a:r>
            <a:r>
              <a:rPr lang="en-US" b="1" dirty="0" smtClean="0"/>
              <a:t>Functions</a:t>
            </a:r>
            <a:endParaRPr lang="en-US" dirty="0"/>
          </a:p>
        </p:txBody>
      </p:sp>
      <p:sp>
        <p:nvSpPr>
          <p:cNvPr id="3" name="Content Placeholder 2"/>
          <p:cNvSpPr>
            <a:spLocks noGrp="1"/>
          </p:cNvSpPr>
          <p:nvPr>
            <p:ph idx="1"/>
          </p:nvPr>
        </p:nvSpPr>
        <p:spPr>
          <a:xfrm>
            <a:off x="457200" y="1295400"/>
            <a:ext cx="8229600" cy="4830763"/>
          </a:xfrm>
        </p:spPr>
        <p:txBody>
          <a:bodyPr>
            <a:noAutofit/>
          </a:bodyPr>
          <a:lstStyle/>
          <a:p>
            <a:pPr marL="0" indent="0">
              <a:buNone/>
            </a:pPr>
            <a:r>
              <a:rPr lang="en-US" sz="1900" dirty="0"/>
              <a:t>Finally, hash functions feature heavily in </a:t>
            </a:r>
            <a:r>
              <a:rPr lang="en-US" sz="1900" dirty="0" err="1"/>
              <a:t>blockchain</a:t>
            </a:r>
            <a:r>
              <a:rPr lang="en-US" sz="1900" dirty="0"/>
              <a:t>. A hash function is a mathematical equation with four important properties:</a:t>
            </a:r>
          </a:p>
          <a:p>
            <a:r>
              <a:rPr lang="en-US" sz="1900" dirty="0"/>
              <a:t>Hash functions can take anything as input and create an output with a fixed size. This makes it possible to condense anything into a piece of data of a fixed size and is how messages are condensed for digital signatures.</a:t>
            </a:r>
          </a:p>
          <a:p>
            <a:r>
              <a:rPr lang="en-US" sz="1900" dirty="0"/>
              <a:t>It’s easy to calculate a hash, but hard to determine a hash input from the output. The best option is to keep trying inputs until one produces the desired output.</a:t>
            </a:r>
          </a:p>
          <a:p>
            <a:r>
              <a:rPr lang="en-US" sz="1900" dirty="0"/>
              <a:t>Inputs that differ by a single bit produce hashes that differ by half of their bits on average. This prevents someone from finding a desired hash input using a “hill climbing”.</a:t>
            </a:r>
          </a:p>
          <a:p>
            <a:r>
              <a:rPr lang="en-US" sz="1900" dirty="0"/>
              <a:t>It is infeasible to find two inputs that produce the same output when hashed. Since a hash can take any input and produce a fixed output, it makes sense that multiple different inputs will create the same output. A good hash function will make it so that you have to try a large number of inputs before finding two that produce the same output.</a:t>
            </a:r>
          </a:p>
          <a:p>
            <a:endParaRPr lang="en-US" sz="1900" dirty="0"/>
          </a:p>
        </p:txBody>
      </p:sp>
    </p:spTree>
    <p:extLst>
      <p:ext uri="{BB962C8B-B14F-4D97-AF65-F5344CB8AC3E}">
        <p14:creationId xmlns:p14="http://schemas.microsoft.com/office/powerpoint/2010/main" val="2468224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Merkle</a:t>
            </a:r>
            <a:r>
              <a:rPr lang="en-US" b="1" dirty="0"/>
              <a:t> </a:t>
            </a:r>
            <a:r>
              <a:rPr lang="en-US" b="1" dirty="0" smtClean="0"/>
              <a:t>Tree</a:t>
            </a:r>
            <a:endParaRPr lang="en-US" dirty="0"/>
          </a:p>
        </p:txBody>
      </p:sp>
      <p:sp>
        <p:nvSpPr>
          <p:cNvPr id="3" name="Content Placeholder 2"/>
          <p:cNvSpPr>
            <a:spLocks noGrp="1"/>
          </p:cNvSpPr>
          <p:nvPr>
            <p:ph idx="1"/>
          </p:nvPr>
        </p:nvSpPr>
        <p:spPr/>
        <p:txBody>
          <a:bodyPr>
            <a:normAutofit fontScale="77500" lnSpcReduction="20000"/>
          </a:bodyPr>
          <a:lstStyle/>
          <a:p>
            <a:r>
              <a:rPr lang="en-US" dirty="0"/>
              <a:t>It is structured as a binary tree; the leaves contain the values to be stored and each internal node is the hash of its two children.</a:t>
            </a:r>
          </a:p>
          <a:p>
            <a:r>
              <a:rPr lang="en-US" dirty="0"/>
              <a:t>It provides efficient lookups and protection against forgery since verifying a transaction is included in the tree. Can be accomplished by sending only the transaction, the hash contained in each node between the transaction leaf node and the root, and the hash values used to create each hash sent.</a:t>
            </a:r>
          </a:p>
          <a:p>
            <a:r>
              <a:rPr lang="en-US" dirty="0"/>
              <a:t>Looking up a transaction in a </a:t>
            </a:r>
            <a:r>
              <a:rPr lang="en-US" dirty="0" err="1"/>
              <a:t>Merkle</a:t>
            </a:r>
            <a:r>
              <a:rPr lang="en-US" dirty="0"/>
              <a:t> tree with three levels includes sending two transactions (the desired one and the other child of its parent) and three hashes (the transaction’s parent, the root, and the root’s other child).</a:t>
            </a:r>
          </a:p>
          <a:p>
            <a:endParaRPr lang="en-US" dirty="0"/>
          </a:p>
        </p:txBody>
      </p:sp>
    </p:spTree>
    <p:extLst>
      <p:ext uri="{BB962C8B-B14F-4D97-AF65-F5344CB8AC3E}">
        <p14:creationId xmlns:p14="http://schemas.microsoft.com/office/powerpoint/2010/main" val="5276940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Continued…</a:t>
            </a:r>
            <a:endParaRPr lang="en-US" dirty="0"/>
          </a:p>
        </p:txBody>
      </p:sp>
      <p:pic>
        <p:nvPicPr>
          <p:cNvPr id="2560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400" y="1600200"/>
            <a:ext cx="80772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23572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Comparative Cryptography </a:t>
            </a:r>
            <a:r>
              <a:rPr lang="en-US" b="1" dirty="0" smtClean="0"/>
              <a:t>Usage</a:t>
            </a:r>
            <a:endParaRPr lang="en-US" dirty="0"/>
          </a:p>
        </p:txBody>
      </p:sp>
      <p:sp>
        <p:nvSpPr>
          <p:cNvPr id="3" name="Content Placeholder 2"/>
          <p:cNvSpPr>
            <a:spLocks noGrp="1"/>
          </p:cNvSpPr>
          <p:nvPr>
            <p:ph idx="1"/>
          </p:nvPr>
        </p:nvSpPr>
        <p:spPr/>
        <p:txBody>
          <a:bodyPr/>
          <a:lstStyle/>
          <a:p>
            <a:pPr marL="0" indent="0">
              <a:buNone/>
            </a:pPr>
            <a:r>
              <a:rPr lang="en-US" dirty="0" err="1" smtClean="0"/>
              <a:t>Ethereum</a:t>
            </a:r>
            <a:r>
              <a:rPr lang="en-US" dirty="0" smtClean="0"/>
              <a:t> </a:t>
            </a:r>
            <a:r>
              <a:rPr lang="en-US" dirty="0"/>
              <a:t>and </a:t>
            </a:r>
            <a:r>
              <a:rPr lang="en-US" dirty="0" err="1"/>
              <a:t>Hyperledger</a:t>
            </a:r>
            <a:r>
              <a:rPr lang="en-US" dirty="0"/>
              <a:t> Fabric are two </a:t>
            </a:r>
            <a:r>
              <a:rPr lang="en-US" dirty="0" err="1"/>
              <a:t>blockchain</a:t>
            </a:r>
            <a:r>
              <a:rPr lang="en-US" dirty="0"/>
              <a:t> systems that are taking different approaches to moving business to the </a:t>
            </a:r>
            <a:r>
              <a:rPr lang="en-US" dirty="0" err="1"/>
              <a:t>blockchain</a:t>
            </a:r>
            <a:r>
              <a:rPr lang="en-US" dirty="0"/>
              <a:t>. On the next few pages, we will compare how </a:t>
            </a:r>
            <a:r>
              <a:rPr lang="en-US" dirty="0" err="1"/>
              <a:t>Ethereum</a:t>
            </a:r>
            <a:r>
              <a:rPr lang="en-US" dirty="0"/>
              <a:t> and </a:t>
            </a:r>
            <a:r>
              <a:rPr lang="en-US" dirty="0" err="1"/>
              <a:t>Hyperledger</a:t>
            </a:r>
            <a:r>
              <a:rPr lang="en-US" dirty="0"/>
              <a:t> Fabric make use of:</a:t>
            </a:r>
          </a:p>
          <a:p>
            <a:pPr lvl="2"/>
            <a:r>
              <a:rPr lang="en-US" dirty="0"/>
              <a:t>Public key cryptography</a:t>
            </a:r>
          </a:p>
          <a:p>
            <a:pPr lvl="2"/>
            <a:r>
              <a:rPr lang="en-US" dirty="0"/>
              <a:t>Zero-knowledge proofs</a:t>
            </a:r>
          </a:p>
          <a:p>
            <a:pPr lvl="2"/>
            <a:r>
              <a:rPr lang="en-US" dirty="0"/>
              <a:t>Hash functions.</a:t>
            </a:r>
          </a:p>
          <a:p>
            <a:endParaRPr lang="en-US" dirty="0"/>
          </a:p>
        </p:txBody>
      </p:sp>
    </p:spTree>
    <p:extLst>
      <p:ext uri="{BB962C8B-B14F-4D97-AF65-F5344CB8AC3E}">
        <p14:creationId xmlns:p14="http://schemas.microsoft.com/office/powerpoint/2010/main" val="245633785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err="1"/>
              <a:t>Ethereum</a:t>
            </a:r>
            <a:r>
              <a:rPr lang="en-US" b="1" dirty="0"/>
              <a:t> vs. </a:t>
            </a:r>
            <a:r>
              <a:rPr lang="en-US" b="1" dirty="0" err="1"/>
              <a:t>Hyperledger</a:t>
            </a:r>
            <a:r>
              <a:rPr lang="en-US" b="1" dirty="0"/>
              <a:t> Fabric: Cryptography </a:t>
            </a:r>
            <a:r>
              <a:rPr lang="en-US" b="1" dirty="0" smtClean="0"/>
              <a:t>Usage</a:t>
            </a:r>
            <a:endParaRPr lang="en-US" dirty="0"/>
          </a:p>
        </p:txBody>
      </p:sp>
      <p:sp>
        <p:nvSpPr>
          <p:cNvPr id="3" name="Content Placeholder 2"/>
          <p:cNvSpPr>
            <a:spLocks noGrp="1"/>
          </p:cNvSpPr>
          <p:nvPr>
            <p:ph idx="1"/>
          </p:nvPr>
        </p:nvSpPr>
        <p:spPr/>
        <p:txBody>
          <a:bodyPr>
            <a:normAutofit fontScale="55000" lnSpcReduction="20000"/>
          </a:bodyPr>
          <a:lstStyle/>
          <a:p>
            <a:r>
              <a:rPr lang="en-US" dirty="0"/>
              <a:t>The use of public keys for identity management is a logical choice since knowledge of a public key is necessary for verification of digital signatures. Both </a:t>
            </a:r>
            <a:r>
              <a:rPr lang="en-US" dirty="0" err="1"/>
              <a:t>Ethereum</a:t>
            </a:r>
            <a:r>
              <a:rPr lang="en-US" dirty="0"/>
              <a:t> and </a:t>
            </a:r>
            <a:r>
              <a:rPr lang="en-US" dirty="0" err="1"/>
              <a:t>Hyperledger</a:t>
            </a:r>
            <a:r>
              <a:rPr lang="en-US" dirty="0"/>
              <a:t> Fabric use digital signatures on transactions and blocks to verify the identity of the creator and that the signed data has not been modified since signing. Public key cryptography is used in the </a:t>
            </a:r>
            <a:r>
              <a:rPr lang="en-US" dirty="0" err="1"/>
              <a:t>blockchain</a:t>
            </a:r>
            <a:r>
              <a:rPr lang="en-US" dirty="0"/>
              <a:t> as a method for managing users’ identities without revealing real world identities.  </a:t>
            </a:r>
          </a:p>
          <a:p>
            <a:r>
              <a:rPr lang="en-US" dirty="0"/>
              <a:t>In </a:t>
            </a:r>
            <a:r>
              <a:rPr lang="en-US" dirty="0" err="1"/>
              <a:t>Ethereum</a:t>
            </a:r>
            <a:r>
              <a:rPr lang="en-US" dirty="0"/>
              <a:t>, users are identified by an address that is directly related to the user's public key. This provides identity verification while preserving anonymity.  </a:t>
            </a:r>
          </a:p>
          <a:p>
            <a:r>
              <a:rPr lang="en-US" dirty="0"/>
              <a:t>In </a:t>
            </a:r>
            <a:r>
              <a:rPr lang="en-US" dirty="0" err="1"/>
              <a:t>Hyperledger</a:t>
            </a:r>
            <a:r>
              <a:rPr lang="en-US" dirty="0"/>
              <a:t> Fabric, users are identified via X.509 certificates. These certificates provide several pieces of information about the user, but one of these is also the user's public key.</a:t>
            </a:r>
          </a:p>
          <a:p>
            <a:r>
              <a:rPr lang="en-US" dirty="0"/>
              <a:t>Zero-knowledge proofs are a cryptographic principle used in some </a:t>
            </a:r>
            <a:r>
              <a:rPr lang="en-US" dirty="0" err="1"/>
              <a:t>blockchains</a:t>
            </a:r>
            <a:r>
              <a:rPr lang="en-US" dirty="0"/>
              <a:t> to increase the privacy of users. Currently, </a:t>
            </a:r>
            <a:r>
              <a:rPr lang="en-US" dirty="0" err="1"/>
              <a:t>Ethereum</a:t>
            </a:r>
            <a:r>
              <a:rPr lang="en-US" dirty="0"/>
              <a:t> does not have support for zero-knowledge proofs, but adding the necessary functionality for </a:t>
            </a:r>
            <a:r>
              <a:rPr lang="en-US" dirty="0" err="1"/>
              <a:t>zkSNARKS</a:t>
            </a:r>
            <a:r>
              <a:rPr lang="en-US" dirty="0"/>
              <a:t>, a type of zero-knowledge proof, is currently included in the </a:t>
            </a:r>
            <a:r>
              <a:rPr lang="en-US" dirty="0" err="1"/>
              <a:t>Ethereum</a:t>
            </a:r>
            <a:r>
              <a:rPr lang="en-US" dirty="0"/>
              <a:t> development roadmap. </a:t>
            </a:r>
            <a:r>
              <a:rPr lang="en-US" dirty="0" err="1"/>
              <a:t>Hyperledger</a:t>
            </a:r>
            <a:r>
              <a:rPr lang="en-US" dirty="0"/>
              <a:t> Fabric does not currently support zero-knowledge proofs as a privacy feature</a:t>
            </a:r>
            <a:r>
              <a:rPr lang="en-US" dirty="0" smtClean="0"/>
              <a:t>.</a:t>
            </a:r>
            <a:endParaRPr lang="en-US" dirty="0"/>
          </a:p>
        </p:txBody>
      </p:sp>
    </p:spTree>
    <p:extLst>
      <p:ext uri="{BB962C8B-B14F-4D97-AF65-F5344CB8AC3E}">
        <p14:creationId xmlns:p14="http://schemas.microsoft.com/office/powerpoint/2010/main" val="421165210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6626" name="Picture 2" descr="https://courses.edx.org/assets/courseware/v1/288d17dd73339598c4a111a27de1732b/asset-v1:LinuxFoundationX+LFS170x+1T2020+type@asset+block/cryptograph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5991"/>
            <a:ext cx="8610599" cy="6768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7987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Blockchain</a:t>
            </a:r>
            <a:r>
              <a:rPr lang="en-US" dirty="0" smtClean="0"/>
              <a:t> = </a:t>
            </a:r>
            <a:r>
              <a:rPr lang="en-US" dirty="0" err="1"/>
              <a:t>U</a:t>
            </a:r>
            <a:r>
              <a:rPr lang="en-US" dirty="0" err="1" smtClean="0"/>
              <a:t>nchangable</a:t>
            </a:r>
            <a:r>
              <a:rPr lang="en-US" dirty="0" smtClean="0"/>
              <a:t> notebook</a:t>
            </a:r>
            <a:endParaRPr lang="en-US" dirty="0"/>
          </a:p>
        </p:txBody>
      </p:sp>
      <p:sp>
        <p:nvSpPr>
          <p:cNvPr id="3" name="Content Placeholder 2"/>
          <p:cNvSpPr>
            <a:spLocks noGrp="1"/>
          </p:cNvSpPr>
          <p:nvPr>
            <p:ph idx="1"/>
          </p:nvPr>
        </p:nvSpPr>
        <p:spPr/>
        <p:txBody>
          <a:bodyPr/>
          <a:lstStyle/>
          <a:p>
            <a:r>
              <a:rPr lang="en-US" sz="2400" dirty="0"/>
              <a:t>A block on a </a:t>
            </a:r>
            <a:r>
              <a:rPr lang="en-US" sz="2400" dirty="0" err="1"/>
              <a:t>blockchain</a:t>
            </a:r>
            <a:r>
              <a:rPr lang="en-US" sz="2400" dirty="0"/>
              <a:t> can be thought of much like a page in a notebook. Data is stored on a block, just like data is written on a page of a notebook.</a:t>
            </a:r>
          </a:p>
          <a:p>
            <a:pPr marL="0" indent="0">
              <a:buNone/>
            </a:pP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0712" y="2971800"/>
            <a:ext cx="5362575" cy="275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65597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err="1"/>
              <a:t>Ethereum</a:t>
            </a:r>
            <a:r>
              <a:rPr lang="en-US" b="1" dirty="0"/>
              <a:t> vs. </a:t>
            </a:r>
            <a:r>
              <a:rPr lang="en-US" b="1" dirty="0" err="1"/>
              <a:t>Hyperledger</a:t>
            </a:r>
            <a:r>
              <a:rPr lang="en-US" b="1" dirty="0"/>
              <a:t> Fabric: Hashing </a:t>
            </a:r>
            <a:r>
              <a:rPr lang="en-US" b="1" dirty="0" smtClean="0"/>
              <a:t>Usage</a:t>
            </a:r>
            <a:endParaRPr lang="en-US" dirty="0"/>
          </a:p>
        </p:txBody>
      </p:sp>
      <p:sp>
        <p:nvSpPr>
          <p:cNvPr id="3" name="Content Placeholder 2"/>
          <p:cNvSpPr>
            <a:spLocks noGrp="1"/>
          </p:cNvSpPr>
          <p:nvPr>
            <p:ph idx="1"/>
          </p:nvPr>
        </p:nvSpPr>
        <p:spPr/>
        <p:txBody>
          <a:bodyPr>
            <a:normAutofit fontScale="70000" lnSpcReduction="20000"/>
          </a:bodyPr>
          <a:lstStyle/>
          <a:p>
            <a:r>
              <a:rPr lang="en-US" dirty="0"/>
              <a:t>Hash functions are at the core of all </a:t>
            </a:r>
            <a:r>
              <a:rPr lang="en-US" dirty="0" err="1"/>
              <a:t>blockchain</a:t>
            </a:r>
            <a:r>
              <a:rPr lang="en-US" dirty="0"/>
              <a:t> technology. One of the primary uses for hash functions is chaining blocks together. In both </a:t>
            </a:r>
            <a:r>
              <a:rPr lang="en-US" dirty="0" err="1"/>
              <a:t>Ethereum</a:t>
            </a:r>
            <a:r>
              <a:rPr lang="en-US" dirty="0"/>
              <a:t> and </a:t>
            </a:r>
            <a:r>
              <a:rPr lang="en-US" dirty="0" err="1"/>
              <a:t>Hyperledger</a:t>
            </a:r>
            <a:r>
              <a:rPr lang="en-US" dirty="0"/>
              <a:t> Fabric, blocks include the hash of the previous block to tie the </a:t>
            </a:r>
            <a:r>
              <a:rPr lang="en-US" dirty="0" err="1"/>
              <a:t>blockchain</a:t>
            </a:r>
            <a:r>
              <a:rPr lang="en-US" dirty="0"/>
              <a:t> into a cohesive whole.</a:t>
            </a:r>
          </a:p>
          <a:p>
            <a:r>
              <a:rPr lang="en-US" dirty="0" err="1"/>
              <a:t>Merkle</a:t>
            </a:r>
            <a:r>
              <a:rPr lang="en-US" dirty="0"/>
              <a:t> trees are a data structure that allows authenticated storage with efficient data retrieval. Both </a:t>
            </a:r>
            <a:r>
              <a:rPr lang="en-US" dirty="0" err="1"/>
              <a:t>Ethereum</a:t>
            </a:r>
            <a:r>
              <a:rPr lang="en-US" dirty="0"/>
              <a:t> and </a:t>
            </a:r>
            <a:r>
              <a:rPr lang="en-US" dirty="0" err="1"/>
              <a:t>Hyperledger</a:t>
            </a:r>
            <a:r>
              <a:rPr lang="en-US" dirty="0"/>
              <a:t> Fabric are smart contract platforms that use a particular type of </a:t>
            </a:r>
            <a:r>
              <a:rPr lang="en-US" dirty="0" err="1"/>
              <a:t>Merkle</a:t>
            </a:r>
            <a:r>
              <a:rPr lang="en-US" dirty="0"/>
              <a:t> tree called the Patricia tree to store the current state of their virtual machine.</a:t>
            </a:r>
          </a:p>
          <a:p>
            <a:r>
              <a:rPr lang="en-US" dirty="0"/>
              <a:t>Hash functions are used as the cryptographic puzzle at the center of the Proof of Work consensus algorithm. </a:t>
            </a:r>
            <a:r>
              <a:rPr lang="en-US" dirty="0" err="1"/>
              <a:t>Ethereum</a:t>
            </a:r>
            <a:r>
              <a:rPr lang="en-US" dirty="0"/>
              <a:t> currently uses Proof of Work for consensus, though a switch to Proof of Stake has been built into the road map from the beginning. There are only two consensus algorithms implemented in </a:t>
            </a:r>
            <a:r>
              <a:rPr lang="en-US" dirty="0" err="1"/>
              <a:t>Hyperledger</a:t>
            </a:r>
            <a:r>
              <a:rPr lang="en-US" dirty="0"/>
              <a:t> Fabric - Solo and Kafka. SOLO is for development and Kafka is for production. </a:t>
            </a:r>
          </a:p>
          <a:p>
            <a:pPr marL="0" indent="0">
              <a:buNone/>
            </a:pPr>
            <a:endParaRPr lang="en-US" dirty="0"/>
          </a:p>
        </p:txBody>
      </p:sp>
    </p:spTree>
    <p:extLst>
      <p:ext uri="{BB962C8B-B14F-4D97-AF65-F5344CB8AC3E}">
        <p14:creationId xmlns:p14="http://schemas.microsoft.com/office/powerpoint/2010/main" val="187282186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49733"/>
            <a:ext cx="8991600" cy="6632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490929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Traditional Database </a:t>
            </a:r>
            <a:r>
              <a:rPr lang="en-US" b="1" dirty="0" smtClean="0"/>
              <a:t>Updates</a:t>
            </a:r>
            <a:endParaRPr lang="en-US" dirty="0"/>
          </a:p>
        </p:txBody>
      </p:sp>
      <p:sp>
        <p:nvSpPr>
          <p:cNvPr id="3" name="Content Placeholder 2"/>
          <p:cNvSpPr>
            <a:spLocks noGrp="1"/>
          </p:cNvSpPr>
          <p:nvPr>
            <p:ph idx="1"/>
          </p:nvPr>
        </p:nvSpPr>
        <p:spPr/>
        <p:txBody>
          <a:bodyPr/>
          <a:lstStyle/>
          <a:p>
            <a:endParaRPr lang="en-US" dirty="0"/>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223963"/>
            <a:ext cx="8686800" cy="5329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84796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Transparency of Traditional </a:t>
            </a:r>
            <a:r>
              <a:rPr lang="en-US" b="1" dirty="0" smtClean="0"/>
              <a:t>Databases</a:t>
            </a:r>
            <a:endParaRPr lang="en-US" dirty="0"/>
          </a:p>
        </p:txBody>
      </p:sp>
      <p:sp>
        <p:nvSpPr>
          <p:cNvPr id="3" name="Content Placeholder 2"/>
          <p:cNvSpPr>
            <a:spLocks noGrp="1"/>
          </p:cNvSpPr>
          <p:nvPr>
            <p:ph idx="1"/>
          </p:nvPr>
        </p:nvSpPr>
        <p:spPr/>
        <p:txBody>
          <a:bodyPr>
            <a:normAutofit fontScale="62500" lnSpcReduction="20000"/>
          </a:bodyPr>
          <a:lstStyle/>
          <a:p>
            <a:pPr marL="0" indent="0">
              <a:buNone/>
            </a:pPr>
            <a:r>
              <a:rPr lang="en-US" dirty="0"/>
              <a:t>Traditional databases do not retain historical information:</a:t>
            </a:r>
          </a:p>
          <a:p>
            <a:r>
              <a:rPr lang="en-US" dirty="0"/>
              <a:t>Only the most recent versions of each value is visible.</a:t>
            </a:r>
          </a:p>
          <a:p>
            <a:r>
              <a:rPr lang="en-US" dirty="0"/>
              <a:t>Deleted values are not visible in the database.</a:t>
            </a:r>
          </a:p>
          <a:p>
            <a:pPr marL="0" indent="0">
              <a:buNone/>
            </a:pPr>
            <a:endParaRPr lang="en-US" dirty="0" smtClean="0"/>
          </a:p>
          <a:p>
            <a:pPr marL="0" indent="0">
              <a:buNone/>
            </a:pPr>
            <a:r>
              <a:rPr lang="en-US" dirty="0" smtClean="0"/>
              <a:t>This </a:t>
            </a:r>
            <a:r>
              <a:rPr lang="en-US" dirty="0"/>
              <a:t>limits the transparency of data contained in the database:</a:t>
            </a:r>
          </a:p>
          <a:p>
            <a:r>
              <a:rPr lang="en-US" dirty="0"/>
              <a:t>Values can be modified or deleted after creation.</a:t>
            </a:r>
          </a:p>
          <a:p>
            <a:pPr marL="0" indent="0">
              <a:buNone/>
            </a:pPr>
            <a:r>
              <a:rPr lang="en-US" dirty="0"/>
              <a:t>The CRUD update model of databases allows data to be changed or removed from the database. This means that the visible data in a database is not an accurate historical record of the database. The existence of an Update operation means that each value in the database is only the most recent version of that value and could have had different values in the past. The Delete operation means that values can be removed from the database.</a:t>
            </a:r>
          </a:p>
          <a:p>
            <a:pPr marL="0" indent="0">
              <a:buNone/>
            </a:pPr>
            <a:r>
              <a:rPr lang="en-US" dirty="0"/>
              <a:t>This limits the transparency of data in the database since values can be modified or deleted after creation.</a:t>
            </a:r>
          </a:p>
          <a:p>
            <a:pPr marL="0" indent="0">
              <a:buNone/>
            </a:pPr>
            <a:endParaRPr lang="en-US" dirty="0"/>
          </a:p>
        </p:txBody>
      </p:sp>
    </p:spTree>
    <p:extLst>
      <p:ext uri="{BB962C8B-B14F-4D97-AF65-F5344CB8AC3E}">
        <p14:creationId xmlns:p14="http://schemas.microsoft.com/office/powerpoint/2010/main" val="12439769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Blockchain</a:t>
            </a:r>
            <a:r>
              <a:rPr lang="en-US" b="1" dirty="0"/>
              <a:t> </a:t>
            </a:r>
            <a:r>
              <a:rPr lang="en-US" b="1" dirty="0" smtClean="0"/>
              <a:t>Updates</a:t>
            </a: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dirty="0"/>
              <a:t>The </a:t>
            </a:r>
            <a:r>
              <a:rPr lang="en-US" dirty="0" err="1"/>
              <a:t>blockchain</a:t>
            </a:r>
            <a:r>
              <a:rPr lang="en-US" dirty="0"/>
              <a:t> is designed to be a data structure that only allows appending:</a:t>
            </a:r>
          </a:p>
          <a:p>
            <a:r>
              <a:rPr lang="en-US" dirty="0"/>
              <a:t>The past history of the </a:t>
            </a:r>
            <a:r>
              <a:rPr lang="en-US" dirty="0" err="1"/>
              <a:t>blockchain</a:t>
            </a:r>
            <a:r>
              <a:rPr lang="en-US" dirty="0"/>
              <a:t> is visible and immutable.</a:t>
            </a:r>
          </a:p>
          <a:p>
            <a:r>
              <a:rPr lang="en-US" dirty="0"/>
              <a:t>Updates to the </a:t>
            </a:r>
            <a:r>
              <a:rPr lang="en-US" dirty="0" err="1"/>
              <a:t>blockchain</a:t>
            </a:r>
            <a:r>
              <a:rPr lang="en-US" dirty="0"/>
              <a:t> can be performed by including them in new blocks added to the </a:t>
            </a:r>
            <a:r>
              <a:rPr lang="en-US" dirty="0" err="1"/>
              <a:t>blockchain</a:t>
            </a:r>
            <a:r>
              <a:rPr lang="en-US" dirty="0"/>
              <a:t>.</a:t>
            </a:r>
          </a:p>
          <a:p>
            <a:pPr marL="0" indent="0">
              <a:buNone/>
            </a:pPr>
            <a:r>
              <a:rPr lang="en-US" dirty="0"/>
              <a:t>The </a:t>
            </a:r>
            <a:r>
              <a:rPr lang="en-US" dirty="0" err="1"/>
              <a:t>blockchain</a:t>
            </a:r>
            <a:r>
              <a:rPr lang="en-US" dirty="0"/>
              <a:t> is designed as a data structure where each block in the chain locks in the value of the previous block and so on, back to the first or </a:t>
            </a:r>
            <a:r>
              <a:rPr lang="en-US" b="1" i="1" dirty="0"/>
              <a:t>genesis</a:t>
            </a:r>
            <a:r>
              <a:rPr lang="en-US" dirty="0"/>
              <a:t> block. This means that the </a:t>
            </a:r>
            <a:r>
              <a:rPr lang="en-US" dirty="0" err="1"/>
              <a:t>blockchain</a:t>
            </a:r>
            <a:r>
              <a:rPr lang="en-US" dirty="0"/>
              <a:t> is an append-only data structure without support for modification or deletion</a:t>
            </a:r>
            <a:r>
              <a:rPr lang="en-US" dirty="0" smtClean="0"/>
              <a:t>.</a:t>
            </a:r>
          </a:p>
          <a:p>
            <a:pPr marL="0" indent="0">
              <a:buNone/>
            </a:pPr>
            <a:endParaRPr lang="en-US" dirty="0"/>
          </a:p>
          <a:p>
            <a:pPr marL="0" indent="0">
              <a:buNone/>
            </a:pPr>
            <a:r>
              <a:rPr lang="en-US" dirty="0"/>
              <a:t>The entire history of the </a:t>
            </a:r>
            <a:r>
              <a:rPr lang="en-US" dirty="0" err="1"/>
              <a:t>blockchain</a:t>
            </a:r>
            <a:r>
              <a:rPr lang="en-US" dirty="0"/>
              <a:t> is publicly visible and stored in a distributed and decentralized fashion. Values in the </a:t>
            </a:r>
            <a:r>
              <a:rPr lang="en-US" dirty="0" err="1"/>
              <a:t>blockchain</a:t>
            </a:r>
            <a:r>
              <a:rPr lang="en-US" dirty="0"/>
              <a:t> can be “updated” by appending a new version of that value in a later block, but the complete history of the value is preserved</a:t>
            </a:r>
          </a:p>
          <a:p>
            <a:pPr marL="0" indent="0">
              <a:buNone/>
            </a:pPr>
            <a:endParaRPr lang="en-US" dirty="0"/>
          </a:p>
        </p:txBody>
      </p:sp>
    </p:spTree>
    <p:extLst>
      <p:ext uri="{BB962C8B-B14F-4D97-AF65-F5344CB8AC3E}">
        <p14:creationId xmlns:p14="http://schemas.microsoft.com/office/powerpoint/2010/main" val="72962966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Transparency of a </a:t>
            </a:r>
            <a:r>
              <a:rPr lang="en-US" b="1" dirty="0" err="1" smtClean="0"/>
              <a:t>Blockchain</a:t>
            </a:r>
            <a:endParaRPr lang="en-US" dirty="0"/>
          </a:p>
        </p:txBody>
      </p:sp>
      <p:sp>
        <p:nvSpPr>
          <p:cNvPr id="3" name="Content Placeholder 2"/>
          <p:cNvSpPr>
            <a:spLocks noGrp="1"/>
          </p:cNvSpPr>
          <p:nvPr>
            <p:ph idx="1"/>
          </p:nvPr>
        </p:nvSpPr>
        <p:spPr>
          <a:xfrm>
            <a:off x="457200" y="1600200"/>
            <a:ext cx="4038600" cy="4525963"/>
          </a:xfrm>
        </p:spPr>
        <p:txBody>
          <a:bodyPr>
            <a:normAutofit fontScale="77500" lnSpcReduction="20000"/>
          </a:bodyPr>
          <a:lstStyle/>
          <a:p>
            <a:pPr marL="0" indent="0">
              <a:buNone/>
            </a:pPr>
            <a:r>
              <a:rPr lang="en-US" dirty="0"/>
              <a:t>The </a:t>
            </a:r>
            <a:r>
              <a:rPr lang="en-US" dirty="0" err="1"/>
              <a:t>blockchain</a:t>
            </a:r>
            <a:r>
              <a:rPr lang="en-US" dirty="0"/>
              <a:t> is designed so that its entire history is visible and </a:t>
            </a:r>
            <a:r>
              <a:rPr lang="en-US" b="1" dirty="0" smtClean="0"/>
              <a:t>unchangeable</a:t>
            </a:r>
            <a:r>
              <a:rPr lang="en-US" dirty="0"/>
              <a:t>. </a:t>
            </a:r>
            <a:r>
              <a:rPr lang="en-US" dirty="0" smtClean="0"/>
              <a:t> </a:t>
            </a:r>
          </a:p>
          <a:p>
            <a:pPr marL="0" indent="0">
              <a:buNone/>
            </a:pPr>
            <a:r>
              <a:rPr lang="en-US" dirty="0" smtClean="0"/>
              <a:t>Transactions </a:t>
            </a:r>
            <a:r>
              <a:rPr lang="en-US" dirty="0"/>
              <a:t>in the </a:t>
            </a:r>
            <a:r>
              <a:rPr lang="en-US" dirty="0" err="1"/>
              <a:t>blockchain</a:t>
            </a:r>
            <a:r>
              <a:rPr lang="en-US" dirty="0"/>
              <a:t> cannot be </a:t>
            </a:r>
            <a:r>
              <a:rPr lang="en-US" b="1" dirty="0"/>
              <a:t>modified</a:t>
            </a:r>
            <a:r>
              <a:rPr lang="en-US" dirty="0"/>
              <a:t> after </a:t>
            </a:r>
            <a:r>
              <a:rPr lang="en-US" b="1" dirty="0"/>
              <a:t>creation</a:t>
            </a:r>
            <a:r>
              <a:rPr lang="en-US" dirty="0"/>
              <a:t>, and their complete history is publicly visible. This means that the </a:t>
            </a:r>
            <a:r>
              <a:rPr lang="en-US" dirty="0" err="1"/>
              <a:t>blockchain</a:t>
            </a:r>
            <a:r>
              <a:rPr lang="en-US" dirty="0"/>
              <a:t> is a completely </a:t>
            </a:r>
            <a:r>
              <a:rPr lang="en-US" b="1" dirty="0"/>
              <a:t>transparent</a:t>
            </a:r>
            <a:r>
              <a:rPr lang="en-US" dirty="0"/>
              <a:t> data structure with the useful property that the </a:t>
            </a:r>
            <a:r>
              <a:rPr lang="en-US" b="1" dirty="0"/>
              <a:t>integrity</a:t>
            </a:r>
            <a:r>
              <a:rPr lang="en-US" dirty="0"/>
              <a:t> of the </a:t>
            </a:r>
            <a:r>
              <a:rPr lang="en-US" dirty="0" err="1"/>
              <a:t>blockchain</a:t>
            </a:r>
            <a:r>
              <a:rPr lang="en-US" dirty="0"/>
              <a:t> is easily verifiable by any user.</a:t>
            </a:r>
          </a:p>
          <a:p>
            <a:endParaRPr lang="en-US" dirty="0"/>
          </a:p>
        </p:txBody>
      </p:sp>
      <p:pic>
        <p:nvPicPr>
          <p:cNvPr id="296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1503528"/>
            <a:ext cx="4552950" cy="471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09322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4343400" cy="5897563"/>
          </a:xfrm>
        </p:spPr>
        <p:txBody>
          <a:bodyPr>
            <a:normAutofit fontScale="70000" lnSpcReduction="20000"/>
          </a:bodyPr>
          <a:lstStyle/>
          <a:p>
            <a:pPr marL="0" indent="0">
              <a:buNone/>
            </a:pPr>
            <a:r>
              <a:rPr lang="en-US" dirty="0"/>
              <a:t>Traditional databases and the </a:t>
            </a:r>
            <a:r>
              <a:rPr lang="en-US" dirty="0" err="1"/>
              <a:t>blockchain</a:t>
            </a:r>
            <a:r>
              <a:rPr lang="en-US" dirty="0"/>
              <a:t> were created for different purposes and have different levels of transparency. Traditional databases have low transparency since values can be modified or deleted; however, this changeability allows them to store data in an efficient manner, with only the most relevant versions of each value retained in storage</a:t>
            </a:r>
            <a:r>
              <a:rPr lang="en-US" dirty="0" smtClean="0"/>
              <a:t>.</a:t>
            </a:r>
          </a:p>
          <a:p>
            <a:pPr marL="0" indent="0">
              <a:buNone/>
            </a:pPr>
            <a:endParaRPr lang="en-US" dirty="0"/>
          </a:p>
          <a:p>
            <a:pPr marL="0" indent="0">
              <a:buNone/>
            </a:pPr>
            <a:r>
              <a:rPr lang="en-US" dirty="0"/>
              <a:t>The </a:t>
            </a:r>
            <a:r>
              <a:rPr lang="en-US" dirty="0" err="1"/>
              <a:t>blockchain</a:t>
            </a:r>
            <a:r>
              <a:rPr lang="en-US" dirty="0"/>
              <a:t> is publicly visible and immutable, meaning that it has very high transparency. Its append-only structure and decentralized storage sacrifice storage efficiency for trustworthiness of the stored data.</a:t>
            </a:r>
          </a:p>
          <a:p>
            <a:endParaRPr lang="en-US" dirty="0"/>
          </a:p>
        </p:txBody>
      </p:sp>
      <p:pic>
        <p:nvPicPr>
          <p:cNvPr id="307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3764" y="1447800"/>
            <a:ext cx="2667000" cy="199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3657600"/>
            <a:ext cx="2667000" cy="227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238267"/>
            <a:ext cx="4371975"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480549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Immutability in the </a:t>
            </a:r>
            <a:r>
              <a:rPr lang="en-US" b="1" dirty="0" err="1" smtClean="0"/>
              <a:t>Blockchain</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err="1"/>
              <a:t>Blockchain</a:t>
            </a:r>
            <a:r>
              <a:rPr lang="en-US" dirty="0"/>
              <a:t> is designed to be an authoritative ledger of the history of the network.  </a:t>
            </a:r>
            <a:endParaRPr lang="en-US" dirty="0" smtClean="0"/>
          </a:p>
          <a:p>
            <a:pPr marL="0" indent="0">
              <a:buNone/>
            </a:pPr>
            <a:r>
              <a:rPr lang="en-US" dirty="0" smtClean="0"/>
              <a:t>This </a:t>
            </a:r>
            <a:r>
              <a:rPr lang="en-US" dirty="0"/>
              <a:t>history may include financial transactions and business agreements where modifications to the ledger may have wide-reaching business impacts. </a:t>
            </a:r>
            <a:r>
              <a:rPr lang="en-US" dirty="0" err="1"/>
              <a:t>Blockchain</a:t>
            </a:r>
            <a:r>
              <a:rPr lang="en-US" dirty="0"/>
              <a:t> is based on an untrusted network, so trust that the </a:t>
            </a:r>
            <a:r>
              <a:rPr lang="en-US" dirty="0" err="1"/>
              <a:t>blockchain</a:t>
            </a:r>
            <a:r>
              <a:rPr lang="en-US" dirty="0"/>
              <a:t> has not been modified needs to arise from the structure of the </a:t>
            </a:r>
            <a:r>
              <a:rPr lang="en-US" dirty="0" err="1"/>
              <a:t>blockchain</a:t>
            </a:r>
            <a:r>
              <a:rPr lang="en-US" dirty="0"/>
              <a:t> itself, rather than from trust in the organization storing a certain copy</a:t>
            </a:r>
            <a:r>
              <a:rPr lang="en-US" dirty="0" smtClean="0"/>
              <a:t>.</a:t>
            </a:r>
          </a:p>
          <a:p>
            <a:pPr marL="0" indent="0">
              <a:buNone/>
            </a:pPr>
            <a:endParaRPr lang="en-US" dirty="0" smtClean="0"/>
          </a:p>
          <a:p>
            <a:pPr marL="0" indent="0">
              <a:buNone/>
            </a:pPr>
            <a:endParaRPr lang="en-US" dirty="0"/>
          </a:p>
          <a:p>
            <a:pPr marL="0" indent="0">
              <a:buNone/>
            </a:pPr>
            <a:r>
              <a:rPr lang="en-US" dirty="0"/>
              <a:t/>
            </a:r>
            <a:br>
              <a:rPr lang="en-US" dirty="0"/>
            </a:br>
            <a:endParaRPr lang="en-US" dirty="0"/>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4363" y="4343400"/>
            <a:ext cx="4391025" cy="218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02792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Immutability in the </a:t>
            </a:r>
            <a:r>
              <a:rPr lang="en-US" b="1" dirty="0" err="1"/>
              <a:t>Blockchain</a:t>
            </a:r>
            <a:r>
              <a:rPr lang="en-US" b="1" dirty="0"/>
              <a:t> Is </a:t>
            </a:r>
            <a:r>
              <a:rPr lang="en-US" b="1" dirty="0" smtClean="0"/>
              <a:t>Essential</a:t>
            </a:r>
            <a:endParaRPr lang="en-US" dirty="0"/>
          </a:p>
        </p:txBody>
      </p:sp>
      <p:sp>
        <p:nvSpPr>
          <p:cNvPr id="3" name="Content Placeholder 2"/>
          <p:cNvSpPr>
            <a:spLocks noGrp="1"/>
          </p:cNvSpPr>
          <p:nvPr>
            <p:ph idx="1"/>
          </p:nvPr>
        </p:nvSpPr>
        <p:spPr>
          <a:xfrm>
            <a:off x="457200" y="1600200"/>
            <a:ext cx="8229600" cy="4525963"/>
          </a:xfrm>
        </p:spPr>
        <p:txBody>
          <a:bodyPr>
            <a:normAutofit fontScale="55000" lnSpcReduction="20000"/>
          </a:bodyPr>
          <a:lstStyle/>
          <a:p>
            <a:pPr marL="0" indent="0">
              <a:buNone/>
            </a:pPr>
            <a:r>
              <a:rPr lang="en-US" dirty="0"/>
              <a:t>The </a:t>
            </a:r>
            <a:r>
              <a:rPr lang="en-US" dirty="0" err="1"/>
              <a:t>blockchain</a:t>
            </a:r>
            <a:r>
              <a:rPr lang="en-US" dirty="0"/>
              <a:t> needs to be immutable. If someone can change the </a:t>
            </a:r>
            <a:r>
              <a:rPr lang="en-US" dirty="0" err="1"/>
              <a:t>blockchain</a:t>
            </a:r>
            <a:r>
              <a:rPr lang="en-US" dirty="0"/>
              <a:t> after the fact, then it is no longer a trusted historical ledger. The </a:t>
            </a:r>
            <a:r>
              <a:rPr lang="en-US" dirty="0" err="1"/>
              <a:t>blockchain</a:t>
            </a:r>
            <a:r>
              <a:rPr lang="en-US" dirty="0"/>
              <a:t> is designed so that immutability is cumulative; each piece is linked to every other piece, creating a cohesive whole that is more difficult for an attacker to modify.</a:t>
            </a:r>
          </a:p>
          <a:p>
            <a:r>
              <a:rPr lang="en-US" dirty="0"/>
              <a:t>At the bottom level, transactions are digitally signed by their creators. An attacker can’t forge a transaction unless they steal a private key.</a:t>
            </a:r>
          </a:p>
          <a:p>
            <a:r>
              <a:rPr lang="en-US" dirty="0"/>
              <a:t>A block structure is predefined. Attackers can’t modify it to suit their purposes.</a:t>
            </a:r>
          </a:p>
          <a:p>
            <a:r>
              <a:rPr lang="en-US" dirty="0"/>
              <a:t>The chain part of the </a:t>
            </a:r>
            <a:r>
              <a:rPr lang="en-US" dirty="0" err="1"/>
              <a:t>blockchain</a:t>
            </a:r>
            <a:r>
              <a:rPr lang="en-US" dirty="0"/>
              <a:t> is achieved using hash functions. Each block includes the hash of the previous block, creating a clear link between each block in the </a:t>
            </a:r>
            <a:r>
              <a:rPr lang="en-US" dirty="0" err="1"/>
              <a:t>blockchain</a:t>
            </a:r>
            <a:r>
              <a:rPr lang="en-US" dirty="0"/>
              <a:t>.</a:t>
            </a:r>
          </a:p>
          <a:p>
            <a:r>
              <a:rPr lang="en-US" dirty="0"/>
              <a:t>Each block is digitally signed by its creator. The creator is selected through the </a:t>
            </a:r>
            <a:r>
              <a:rPr lang="en-US" dirty="0" err="1"/>
              <a:t>blockchain’s</a:t>
            </a:r>
            <a:r>
              <a:rPr lang="en-US" dirty="0"/>
              <a:t> consensus protocol, making it difficult for an attacker to be a legitimate creator.</a:t>
            </a:r>
          </a:p>
          <a:p>
            <a:pPr marL="0" indent="0">
              <a:buNone/>
            </a:pPr>
            <a:r>
              <a:rPr lang="en-US" dirty="0"/>
              <a:t>All four of these features help to make the </a:t>
            </a:r>
            <a:r>
              <a:rPr lang="en-US" dirty="0" err="1"/>
              <a:t>blockchain</a:t>
            </a:r>
            <a:r>
              <a:rPr lang="en-US" dirty="0"/>
              <a:t> resistant against changes occurring after the fact.</a:t>
            </a:r>
          </a:p>
          <a:p>
            <a:endParaRPr lang="en-US" dirty="0"/>
          </a:p>
        </p:txBody>
      </p:sp>
    </p:spTree>
    <p:extLst>
      <p:ext uri="{BB962C8B-B14F-4D97-AF65-F5344CB8AC3E}">
        <p14:creationId xmlns:p14="http://schemas.microsoft.com/office/powerpoint/2010/main" val="422867555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Continued…</a:t>
            </a:r>
            <a:endParaRPr lang="en-US" dirty="0"/>
          </a:p>
        </p:txBody>
      </p:sp>
      <p:sp>
        <p:nvSpPr>
          <p:cNvPr id="3" name="Content Placeholder 2"/>
          <p:cNvSpPr>
            <a:spLocks noGrp="1"/>
          </p:cNvSpPr>
          <p:nvPr>
            <p:ph idx="1"/>
          </p:nvPr>
        </p:nvSpPr>
        <p:spPr/>
        <p:txBody>
          <a:bodyPr/>
          <a:lstStyle/>
          <a:p>
            <a:endParaRPr lang="en-US" dirty="0"/>
          </a:p>
        </p:txBody>
      </p:sp>
      <p:pic>
        <p:nvPicPr>
          <p:cNvPr id="337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447800"/>
            <a:ext cx="8025773" cy="5138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49589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Data </a:t>
            </a:r>
            <a:r>
              <a:rPr lang="en-US" b="1" dirty="0" smtClean="0"/>
              <a:t>Stored on a Block</a:t>
            </a:r>
            <a:endParaRPr lang="en-US"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90800" y="1676400"/>
            <a:ext cx="4053113" cy="4112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644089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Why Is the </a:t>
            </a:r>
            <a:r>
              <a:rPr lang="en-US" b="1" dirty="0" err="1"/>
              <a:t>Blockchain</a:t>
            </a:r>
            <a:r>
              <a:rPr lang="en-US" b="1" dirty="0"/>
              <a:t> Immutable</a:t>
            </a:r>
            <a:r>
              <a:rPr lang="en-US" b="1" dirty="0" smtClean="0"/>
              <a:t>?</a:t>
            </a:r>
            <a:endParaRPr lang="en-US" dirty="0"/>
          </a:p>
        </p:txBody>
      </p:sp>
      <p:sp>
        <p:nvSpPr>
          <p:cNvPr id="3" name="Content Placeholder 2"/>
          <p:cNvSpPr>
            <a:spLocks noGrp="1"/>
          </p:cNvSpPr>
          <p:nvPr>
            <p:ph idx="1"/>
          </p:nvPr>
        </p:nvSpPr>
        <p:spPr/>
        <p:txBody>
          <a:bodyPr>
            <a:normAutofit fontScale="40000" lnSpcReduction="20000"/>
          </a:bodyPr>
          <a:lstStyle/>
          <a:p>
            <a:pPr marL="0" indent="0">
              <a:buNone/>
            </a:pPr>
            <a:r>
              <a:rPr lang="en-US" dirty="0"/>
              <a:t>Each transaction cannot be forged or modified because it is mathematically infeasible to forge a digital signature. The structure of blocks is publicly defined, and invalid blocks will be publicly rejected.</a:t>
            </a:r>
          </a:p>
          <a:p>
            <a:pPr marL="0" indent="0">
              <a:buNone/>
            </a:pPr>
            <a:r>
              <a:rPr lang="en-US" dirty="0"/>
              <a:t>Each block “locks in” the value of previous blocks by including their hash. Attackers cannot find another block that will produce the same hash.</a:t>
            </a:r>
          </a:p>
          <a:p>
            <a:pPr marL="0" indent="0">
              <a:buNone/>
            </a:pPr>
            <a:r>
              <a:rPr lang="en-US" dirty="0"/>
              <a:t>A block cannot be forged or modified, because it is digitally signed by the creator. The creator of a block is either publicly known (Proof of Stake) or difficult to become (Proof of Work), making masquerading as the real creator difficult or impossible.</a:t>
            </a:r>
          </a:p>
          <a:p>
            <a:pPr marL="0" indent="0">
              <a:buNone/>
            </a:pPr>
            <a:r>
              <a:rPr lang="en-US" dirty="0"/>
              <a:t>Now, let’s take a moment to discuss how each of the features mentioned contribute to the immutability of the </a:t>
            </a:r>
            <a:r>
              <a:rPr lang="en-US" dirty="0" err="1"/>
              <a:t>blockchain</a:t>
            </a:r>
            <a:r>
              <a:rPr lang="en-US" dirty="0"/>
              <a:t>.</a:t>
            </a:r>
          </a:p>
          <a:p>
            <a:pPr marL="0" indent="0">
              <a:buNone/>
            </a:pPr>
            <a:r>
              <a:rPr lang="en-US" dirty="0"/>
              <a:t>At the bottom level, each transaction is digitally signed. This means two things about transactions:</a:t>
            </a:r>
          </a:p>
          <a:p>
            <a:r>
              <a:rPr lang="en-US" dirty="0"/>
              <a:t>Existing transactions can’t be changed after the fact, because the signature will no longer match.</a:t>
            </a:r>
          </a:p>
          <a:p>
            <a:r>
              <a:rPr lang="en-US" dirty="0"/>
              <a:t>Fake transactions can’t be created since an attacker can’t create a valid digital signature for a transaction between other parties.</a:t>
            </a:r>
          </a:p>
          <a:p>
            <a:pPr marL="0" indent="0">
              <a:buNone/>
            </a:pPr>
            <a:r>
              <a:rPr lang="en-US" dirty="0"/>
              <a:t>Both of these contribute to the immutability of the </a:t>
            </a:r>
            <a:r>
              <a:rPr lang="en-US" dirty="0" err="1"/>
              <a:t>blockchain</a:t>
            </a:r>
            <a:r>
              <a:rPr lang="en-US" dirty="0"/>
              <a:t> since they limit the range of transactions that an attacker has to work with if he wants to create a fake but valid </a:t>
            </a:r>
            <a:r>
              <a:rPr lang="en-US" dirty="0" err="1"/>
              <a:t>blockchain</a:t>
            </a:r>
            <a:r>
              <a:rPr lang="en-US" dirty="0"/>
              <a:t>.</a:t>
            </a:r>
          </a:p>
          <a:p>
            <a:pPr marL="0" indent="0">
              <a:buNone/>
            </a:pPr>
            <a:r>
              <a:rPr lang="en-US" dirty="0"/>
              <a:t>Next, the block structure is publicly defined in the protocol. This limits the types of modifications that an attacker can make to a block when trying to modify the </a:t>
            </a:r>
            <a:r>
              <a:rPr lang="en-US" dirty="0" err="1"/>
              <a:t>blockchain</a:t>
            </a:r>
            <a:r>
              <a:rPr lang="en-US" dirty="0"/>
              <a:t>.</a:t>
            </a:r>
          </a:p>
          <a:p>
            <a:pPr marL="0" indent="0">
              <a:buNone/>
            </a:pPr>
            <a:r>
              <a:rPr lang="en-US" dirty="0"/>
              <a:t>Third, each block contains the hash of the previous block. This is what ties the blocks of the chain together. Remember from earlier that one of the properties of a hash function is that it is extremely difficult to find two inputs to a hash function that create the same output. Since a block contains the hash of the previous block, it’s difficult to find a different version of the ledger’s history that matches the most recent block, as that would require finding two different versions of the previous block that have the same hash.</a:t>
            </a:r>
          </a:p>
          <a:p>
            <a:pPr marL="0" indent="0">
              <a:buNone/>
            </a:pPr>
            <a:r>
              <a:rPr lang="en-US" dirty="0"/>
              <a:t>Finally, each block is digitally signed by its creator. Since the creator of a block is selected via a consensus algorithm, it’s difficult for an attacker to become the legitimate creator of a given block. If an attacker is not the legitimate creator of a block, it’s impossible for them to create a digital signature that others would accept.</a:t>
            </a:r>
          </a:p>
          <a:p>
            <a:pPr marL="0" indent="0">
              <a:buNone/>
            </a:pPr>
            <a:endParaRPr lang="en-US" dirty="0"/>
          </a:p>
        </p:txBody>
      </p:sp>
    </p:spTree>
    <p:extLst>
      <p:ext uri="{BB962C8B-B14F-4D97-AF65-F5344CB8AC3E}">
        <p14:creationId xmlns:p14="http://schemas.microsoft.com/office/powerpoint/2010/main" val="371341781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Specific Immutability </a:t>
            </a:r>
            <a:r>
              <a:rPr lang="en-US" b="1" dirty="0" smtClean="0"/>
              <a:t>Mechanisms</a:t>
            </a:r>
            <a:endParaRPr lang="en-US" dirty="0"/>
          </a:p>
        </p:txBody>
      </p:sp>
      <p:sp>
        <p:nvSpPr>
          <p:cNvPr id="3" name="Content Placeholder 2"/>
          <p:cNvSpPr>
            <a:spLocks noGrp="1"/>
          </p:cNvSpPr>
          <p:nvPr>
            <p:ph idx="1"/>
          </p:nvPr>
        </p:nvSpPr>
        <p:spPr/>
        <p:txBody>
          <a:bodyPr>
            <a:noAutofit/>
          </a:bodyPr>
          <a:lstStyle/>
          <a:p>
            <a:pPr marL="0" indent="0">
              <a:buNone/>
            </a:pPr>
            <a:r>
              <a:rPr lang="en-US" sz="2300" dirty="0"/>
              <a:t>Now, let’s look at how different </a:t>
            </a:r>
            <a:r>
              <a:rPr lang="en-US" sz="2300" dirty="0" err="1"/>
              <a:t>blockchains</a:t>
            </a:r>
            <a:r>
              <a:rPr lang="en-US" sz="2300" dirty="0"/>
              <a:t> implement immutability</a:t>
            </a:r>
            <a:r>
              <a:rPr lang="en-US" sz="2300" dirty="0" smtClean="0"/>
              <a:t>.</a:t>
            </a:r>
          </a:p>
          <a:p>
            <a:pPr marL="0" indent="0">
              <a:buNone/>
            </a:pPr>
            <a:endParaRPr lang="en-US" sz="2300" dirty="0"/>
          </a:p>
          <a:p>
            <a:pPr marL="0" indent="0">
              <a:buNone/>
            </a:pPr>
            <a:r>
              <a:rPr lang="en-US" sz="2300" dirty="0"/>
              <a:t>In </a:t>
            </a:r>
            <a:r>
              <a:rPr lang="en-US" sz="2300" dirty="0" err="1"/>
              <a:t>Ethereum</a:t>
            </a:r>
            <a:r>
              <a:rPr lang="en-US" sz="2300" dirty="0"/>
              <a:t> and </a:t>
            </a:r>
            <a:r>
              <a:rPr lang="en-US" sz="2300" dirty="0" err="1"/>
              <a:t>Hyperledger</a:t>
            </a:r>
            <a:r>
              <a:rPr lang="en-US" sz="2300" dirty="0"/>
              <a:t>, the immutability mechanism is the one that we’ve described previously. Each transaction and block is digitally signed and are linked using cryptographic hashes</a:t>
            </a:r>
            <a:r>
              <a:rPr lang="en-US" sz="2300" dirty="0" smtClean="0"/>
              <a:t>.</a:t>
            </a:r>
          </a:p>
          <a:p>
            <a:pPr marL="0" indent="0">
              <a:buNone/>
            </a:pPr>
            <a:endParaRPr lang="en-US" sz="2300" dirty="0"/>
          </a:p>
          <a:p>
            <a:pPr marL="0" indent="0">
              <a:buNone/>
            </a:pPr>
            <a:r>
              <a:rPr lang="en-US" sz="2300" dirty="0" err="1"/>
              <a:t>Corda</a:t>
            </a:r>
            <a:r>
              <a:rPr lang="en-US" sz="2300" dirty="0"/>
              <a:t>, on the other hand, relies on its notary service for immutability. Each </a:t>
            </a:r>
            <a:r>
              <a:rPr lang="en-US" sz="2300" dirty="0" err="1"/>
              <a:t>Corda</a:t>
            </a:r>
            <a:r>
              <a:rPr lang="en-US" sz="2300" dirty="0"/>
              <a:t> network has one or more notary services that verify transactions. Each transaction is considered separately and, if approved, is signed by the notary service. Transactions signed by a notary are finalized and cannot be modified after the fact</a:t>
            </a:r>
            <a:r>
              <a:rPr lang="en-US" sz="2300" dirty="0" smtClean="0"/>
              <a:t>.</a:t>
            </a:r>
            <a:endParaRPr lang="en-US" sz="2300" dirty="0"/>
          </a:p>
        </p:txBody>
      </p:sp>
    </p:spTree>
    <p:extLst>
      <p:ext uri="{BB962C8B-B14F-4D97-AF65-F5344CB8AC3E}">
        <p14:creationId xmlns:p14="http://schemas.microsoft.com/office/powerpoint/2010/main" val="219406259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Hashing and </a:t>
            </a:r>
            <a:r>
              <a:rPr lang="en-US" b="1" dirty="0" smtClean="0"/>
              <a:t>Chaining</a:t>
            </a:r>
            <a:endParaRPr lang="en-US" dirty="0"/>
          </a:p>
        </p:txBody>
      </p:sp>
      <p:sp>
        <p:nvSpPr>
          <p:cNvPr id="3" name="Content Placeholder 2"/>
          <p:cNvSpPr>
            <a:spLocks noGrp="1"/>
          </p:cNvSpPr>
          <p:nvPr>
            <p:ph idx="1"/>
          </p:nvPr>
        </p:nvSpPr>
        <p:spPr/>
        <p:txBody>
          <a:bodyPr>
            <a:normAutofit/>
          </a:bodyPr>
          <a:lstStyle/>
          <a:p>
            <a:pPr marL="0" indent="0">
              <a:buNone/>
            </a:pPr>
            <a:r>
              <a:rPr lang="en-US" sz="1600" dirty="0"/>
              <a:t>It is important to understand the value of locking in the previous block by including its hash in the next block.</a:t>
            </a:r>
          </a:p>
          <a:p>
            <a:r>
              <a:rPr lang="en-US" sz="1600" dirty="0"/>
              <a:t>Creating a ledger of transactions with blocks that refer to previous blocks is a much better idea than numbering the blocks sequentially.</a:t>
            </a:r>
          </a:p>
          <a:p>
            <a:r>
              <a:rPr lang="en-US" sz="1600" dirty="0"/>
              <a:t>In a book with pages, 1, 2, 3, etc., it would be easy to tear out page 25 and replace it with another page.</a:t>
            </a:r>
          </a:p>
          <a:p>
            <a:r>
              <a:rPr lang="en-US" sz="1600" dirty="0"/>
              <a:t>The integrity of the book has been manipulated and altered. However, there is nothing about the new page number that ties it (chains it) to the content of the previous page.</a:t>
            </a:r>
          </a:p>
          <a:p>
            <a:r>
              <a:rPr lang="en-US" sz="1600" dirty="0"/>
              <a:t>Instead, in a </a:t>
            </a:r>
            <a:r>
              <a:rPr lang="en-US" sz="1600" dirty="0" err="1"/>
              <a:t>blockchain</a:t>
            </a:r>
            <a:r>
              <a:rPr lang="en-US" sz="1600" dirty="0"/>
              <a:t>, blocks are referenced by their </a:t>
            </a:r>
            <a:r>
              <a:rPr lang="en-US" sz="1600" i="1" dirty="0"/>
              <a:t>hash</a:t>
            </a:r>
            <a:r>
              <a:rPr lang="en-US" sz="1600" dirty="0"/>
              <a:t> and each block explicitly specifies which block (hash) it is building on.</a:t>
            </a:r>
          </a:p>
          <a:p>
            <a:pPr marL="0" indent="0">
              <a:buNone/>
            </a:pPr>
            <a:r>
              <a:rPr lang="en-US" sz="1600" dirty="0"/>
              <a:t>On the next page, we will take a look at how these blocks and hashes look in an actual example</a:t>
            </a:r>
            <a:r>
              <a:rPr lang="en-US" sz="1600" dirty="0" smtClean="0"/>
              <a:t>.</a:t>
            </a:r>
            <a:endParaRPr lang="en-US" sz="1600" dirty="0"/>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4648200"/>
            <a:ext cx="4819650" cy="192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11" y="4772025"/>
            <a:ext cx="3873690" cy="208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417043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3801" y="427038"/>
            <a:ext cx="5181599" cy="1143000"/>
          </a:xfrm>
        </p:spPr>
        <p:txBody>
          <a:bodyPr>
            <a:normAutofit/>
          </a:bodyPr>
          <a:lstStyle/>
          <a:p>
            <a:pPr algn="l"/>
            <a:r>
              <a:rPr lang="en-US" sz="3200" b="1" dirty="0"/>
              <a:t>Smart </a:t>
            </a:r>
            <a:r>
              <a:rPr lang="en-US" sz="3200" b="1" dirty="0" smtClean="0"/>
              <a:t>Contracts Provide</a:t>
            </a:r>
            <a:endParaRPr lang="en-US" sz="3200" dirty="0"/>
          </a:p>
        </p:txBody>
      </p:sp>
      <p:sp>
        <p:nvSpPr>
          <p:cNvPr id="3" name="Content Placeholder 2"/>
          <p:cNvSpPr>
            <a:spLocks noGrp="1"/>
          </p:cNvSpPr>
          <p:nvPr>
            <p:ph idx="1"/>
          </p:nvPr>
        </p:nvSpPr>
        <p:spPr>
          <a:xfrm>
            <a:off x="381000" y="1219200"/>
            <a:ext cx="3352800" cy="5257800"/>
          </a:xfrm>
          <a:solidFill>
            <a:schemeClr val="accent2">
              <a:lumMod val="40000"/>
              <a:lumOff val="60000"/>
            </a:schemeClr>
          </a:solidFill>
        </p:spPr>
        <p:txBody>
          <a:bodyPr>
            <a:normAutofit fontScale="77500" lnSpcReduction="20000"/>
          </a:bodyPr>
          <a:lstStyle/>
          <a:p>
            <a:r>
              <a:rPr lang="en-US" dirty="0"/>
              <a:t>Can also be known as </a:t>
            </a:r>
            <a:r>
              <a:rPr lang="en-US" dirty="0" err="1"/>
              <a:t>chaincode</a:t>
            </a:r>
            <a:r>
              <a:rPr lang="en-US" dirty="0"/>
              <a:t> – program rules and decision points into </a:t>
            </a:r>
            <a:r>
              <a:rPr lang="en-US" dirty="0" err="1"/>
              <a:t>blockchain</a:t>
            </a:r>
            <a:r>
              <a:rPr lang="en-US" dirty="0"/>
              <a:t> transactions and processes.</a:t>
            </a:r>
          </a:p>
          <a:p>
            <a:r>
              <a:rPr lang="en-US" dirty="0"/>
              <a:t>Automate transactions and ensure they are all following the same rules.</a:t>
            </a:r>
          </a:p>
          <a:p>
            <a:r>
              <a:rPr lang="en-US" dirty="0"/>
              <a:t>Stored on the </a:t>
            </a:r>
            <a:r>
              <a:rPr lang="en-US" dirty="0" err="1"/>
              <a:t>blockchain</a:t>
            </a:r>
            <a:r>
              <a:rPr lang="en-US" dirty="0"/>
              <a:t>.</a:t>
            </a:r>
          </a:p>
          <a:p>
            <a:r>
              <a:rPr lang="en-US" dirty="0"/>
              <a:t>Address limitation of the </a:t>
            </a:r>
            <a:r>
              <a:rPr lang="en-US" dirty="0" err="1"/>
              <a:t>Bitcoin</a:t>
            </a:r>
            <a:r>
              <a:rPr lang="en-US" dirty="0"/>
              <a:t> protocol.</a:t>
            </a:r>
          </a:p>
          <a:p>
            <a:pPr marL="0" indent="0">
              <a:buNone/>
            </a:pPr>
            <a:endParaRPr lang="en-US" dirty="0"/>
          </a:p>
        </p:txBody>
      </p:sp>
      <p:pic>
        <p:nvPicPr>
          <p:cNvPr id="358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1295400"/>
            <a:ext cx="53340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txBox="1">
            <a:spLocks/>
          </p:cNvSpPr>
          <p:nvPr/>
        </p:nvSpPr>
        <p:spPr>
          <a:xfrm>
            <a:off x="152400" y="427038"/>
            <a:ext cx="3352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smtClean="0"/>
              <a:t>Smart Contracts</a:t>
            </a:r>
            <a:endParaRPr lang="en-US" sz="3200" dirty="0"/>
          </a:p>
        </p:txBody>
      </p:sp>
    </p:spTree>
    <p:extLst>
      <p:ext uri="{BB962C8B-B14F-4D97-AF65-F5344CB8AC3E}">
        <p14:creationId xmlns:p14="http://schemas.microsoft.com/office/powerpoint/2010/main" val="255770728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err="1"/>
              <a:t>Blockchain</a:t>
            </a:r>
            <a:r>
              <a:rPr lang="en-US" b="1" dirty="0"/>
              <a:t> Security vs. Standard </a:t>
            </a:r>
            <a:r>
              <a:rPr lang="en-US" b="1" dirty="0" err="1" smtClean="0"/>
              <a:t>Cybersecurity</a:t>
            </a:r>
            <a:endParaRPr lang="en-US" dirty="0"/>
          </a:p>
        </p:txBody>
      </p:sp>
      <p:sp>
        <p:nvSpPr>
          <p:cNvPr id="3" name="Content Placeholder 2"/>
          <p:cNvSpPr>
            <a:spLocks noGrp="1"/>
          </p:cNvSpPr>
          <p:nvPr>
            <p:ph idx="1"/>
          </p:nvPr>
        </p:nvSpPr>
        <p:spPr>
          <a:xfrm>
            <a:off x="457200" y="1600200"/>
            <a:ext cx="4191000" cy="4525963"/>
          </a:xfrm>
        </p:spPr>
        <p:txBody>
          <a:bodyPr>
            <a:normAutofit fontScale="85000" lnSpcReduction="20000"/>
          </a:bodyPr>
          <a:lstStyle/>
          <a:p>
            <a:pPr marL="0" indent="0">
              <a:buNone/>
            </a:pPr>
            <a:r>
              <a:rPr lang="en-US" dirty="0" err="1"/>
              <a:t>Blockchain</a:t>
            </a:r>
            <a:r>
              <a:rPr lang="en-US" dirty="0"/>
              <a:t> is commonly called the future of computing. It takes a very different approach to data storage and processing and requires a very different perspective for security.</a:t>
            </a:r>
            <a:r>
              <a:rPr lang="en-US" dirty="0" smtClean="0"/>
              <a:t/>
            </a:r>
            <a:br>
              <a:rPr lang="en-US" dirty="0" smtClean="0"/>
            </a:br>
            <a:r>
              <a:rPr lang="en-US" dirty="0" smtClean="0"/>
              <a:t/>
            </a:r>
            <a:br>
              <a:rPr lang="en-US" dirty="0" smtClean="0"/>
            </a:br>
            <a:r>
              <a:rPr lang="en-US" dirty="0"/>
              <a:t>In this section, we will discuss some of the ways that security differs in traditional and </a:t>
            </a:r>
            <a:r>
              <a:rPr lang="en-US" dirty="0" err="1"/>
              <a:t>blockchain</a:t>
            </a:r>
            <a:r>
              <a:rPr lang="en-US" dirty="0"/>
              <a:t> environments.</a:t>
            </a:r>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2579" y="1696517"/>
            <a:ext cx="4638675" cy="4399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31620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400" b="1" dirty="0" err="1"/>
              <a:t>Blockchain</a:t>
            </a:r>
            <a:r>
              <a:rPr lang="en-US" sz="3400" b="1" dirty="0"/>
              <a:t> Security vs. Standard </a:t>
            </a:r>
            <a:r>
              <a:rPr lang="en-US" sz="3400" b="1" dirty="0" err="1"/>
              <a:t>Cybersecurity</a:t>
            </a:r>
            <a:r>
              <a:rPr lang="en-US" sz="3400" b="1" dirty="0"/>
              <a:t>: The </a:t>
            </a:r>
            <a:r>
              <a:rPr lang="en-US" sz="3400" b="1" dirty="0" smtClean="0"/>
              <a:t>Environment</a:t>
            </a:r>
            <a:endParaRPr lang="en-US" sz="3400" dirty="0"/>
          </a:p>
        </p:txBody>
      </p:sp>
      <p:sp>
        <p:nvSpPr>
          <p:cNvPr id="3" name="Content Placeholder 2"/>
          <p:cNvSpPr>
            <a:spLocks noGrp="1"/>
          </p:cNvSpPr>
          <p:nvPr>
            <p:ph idx="1"/>
          </p:nvPr>
        </p:nvSpPr>
        <p:spPr/>
        <p:txBody>
          <a:bodyPr>
            <a:normAutofit fontScale="55000" lnSpcReduction="20000"/>
          </a:bodyPr>
          <a:lstStyle/>
          <a:p>
            <a:pPr marL="0" indent="0">
              <a:buNone/>
            </a:pPr>
            <a:r>
              <a:rPr lang="en-US" dirty="0"/>
              <a:t>One of the primary differences between </a:t>
            </a:r>
            <a:r>
              <a:rPr lang="en-US" dirty="0" err="1"/>
              <a:t>cybersecurity</a:t>
            </a:r>
            <a:r>
              <a:rPr lang="en-US" dirty="0"/>
              <a:t> in a traditional computing environment and on the </a:t>
            </a:r>
            <a:r>
              <a:rPr lang="en-US" dirty="0" err="1"/>
              <a:t>blockchain</a:t>
            </a:r>
            <a:r>
              <a:rPr lang="en-US" dirty="0"/>
              <a:t> is the environment itself </a:t>
            </a:r>
            <a:r>
              <a:rPr lang="en-US" u="sng" dirty="0"/>
              <a:t>and</a:t>
            </a:r>
            <a:r>
              <a:rPr lang="en-US" dirty="0"/>
              <a:t> what it is and isn't designed to do.</a:t>
            </a:r>
          </a:p>
          <a:p>
            <a:pPr marL="0" indent="0">
              <a:buNone/>
            </a:pPr>
            <a:r>
              <a:rPr lang="en-US" dirty="0"/>
              <a:t>The traditional computing </a:t>
            </a:r>
            <a:r>
              <a:rPr lang="en-US" b="1" dirty="0"/>
              <a:t>environment</a:t>
            </a:r>
            <a:r>
              <a:rPr lang="en-US" dirty="0"/>
              <a:t> is a company network fully or, at least mostly, under the control of the company's computer security staff. While many organizations are making the shift to cloud-based environments, they still have a high degree of control over the security and configuration of their rented systems. Traditional networks are highly centralized, and the focus of </a:t>
            </a:r>
            <a:r>
              <a:rPr lang="en-US" dirty="0" err="1"/>
              <a:t>cybersecurity</a:t>
            </a:r>
            <a:r>
              <a:rPr lang="en-US" dirty="0"/>
              <a:t> on these systems is primarily perimeter-focused. All systems and authorized users on the network are trusted or semi-trusted, so the focus is on preventing attackers from entering from outside the network.</a:t>
            </a:r>
          </a:p>
          <a:p>
            <a:pPr marL="0" indent="0">
              <a:buNone/>
            </a:pPr>
            <a:r>
              <a:rPr lang="en-US" b="1" dirty="0" err="1"/>
              <a:t>Blockchain</a:t>
            </a:r>
            <a:r>
              <a:rPr lang="en-US" dirty="0"/>
              <a:t> is designed to be a </a:t>
            </a:r>
            <a:r>
              <a:rPr lang="en-US" b="1" dirty="0"/>
              <a:t>decentralized</a:t>
            </a:r>
            <a:r>
              <a:rPr lang="en-US" dirty="0"/>
              <a:t>, </a:t>
            </a:r>
            <a:r>
              <a:rPr lang="en-US" b="1" dirty="0"/>
              <a:t>distributed</a:t>
            </a:r>
            <a:r>
              <a:rPr lang="en-US" dirty="0"/>
              <a:t> system running on </a:t>
            </a:r>
            <a:r>
              <a:rPr lang="en-US" b="1" dirty="0"/>
              <a:t>untrusted</a:t>
            </a:r>
            <a:r>
              <a:rPr lang="en-US" dirty="0"/>
              <a:t> hardware. While security in </a:t>
            </a:r>
            <a:r>
              <a:rPr lang="en-US" b="1" dirty="0"/>
              <a:t>traditional</a:t>
            </a:r>
            <a:r>
              <a:rPr lang="en-US" dirty="0"/>
              <a:t> environments is designed to provide security by putting all data in one place and building walls around it, security in </a:t>
            </a:r>
            <a:r>
              <a:rPr lang="en-US" b="1" dirty="0" err="1"/>
              <a:t>blockchain</a:t>
            </a:r>
            <a:r>
              <a:rPr lang="en-US" dirty="0"/>
              <a:t> is based on ensuring that data is protected from modification by copying data to as many locations as possible to make modification of all copies infeasible. </a:t>
            </a:r>
            <a:endParaRPr lang="en-US" dirty="0" smtClean="0"/>
          </a:p>
          <a:p>
            <a:pPr marL="0" indent="0">
              <a:buNone/>
            </a:pPr>
            <a:r>
              <a:rPr lang="en-US" dirty="0" smtClean="0"/>
              <a:t>Traditional </a:t>
            </a:r>
            <a:r>
              <a:rPr lang="en-US" dirty="0"/>
              <a:t>infrastructure focuses on </a:t>
            </a:r>
            <a:r>
              <a:rPr lang="en-US" b="1" dirty="0"/>
              <a:t>confidentiality</a:t>
            </a:r>
            <a:r>
              <a:rPr lang="en-US" dirty="0"/>
              <a:t> and </a:t>
            </a:r>
            <a:r>
              <a:rPr lang="en-US" b="1" dirty="0"/>
              <a:t>integrity</a:t>
            </a:r>
            <a:r>
              <a:rPr lang="en-US" dirty="0"/>
              <a:t>, while </a:t>
            </a:r>
            <a:r>
              <a:rPr lang="en-US" dirty="0" err="1"/>
              <a:t>blockchain</a:t>
            </a:r>
            <a:r>
              <a:rPr lang="en-US" dirty="0"/>
              <a:t> is designed to provide </a:t>
            </a:r>
            <a:r>
              <a:rPr lang="en-US" b="1" dirty="0"/>
              <a:t>integrity</a:t>
            </a:r>
            <a:r>
              <a:rPr lang="en-US" dirty="0"/>
              <a:t> and </a:t>
            </a:r>
            <a:r>
              <a:rPr lang="en-US" b="1" dirty="0"/>
              <a:t>availability</a:t>
            </a:r>
            <a:r>
              <a:rPr lang="en-US" dirty="0"/>
              <a:t>.</a:t>
            </a:r>
          </a:p>
          <a:p>
            <a:pPr marL="0" indent="0">
              <a:buNone/>
            </a:pPr>
            <a:endParaRPr lang="en-US" dirty="0"/>
          </a:p>
        </p:txBody>
      </p:sp>
    </p:spTree>
    <p:extLst>
      <p:ext uri="{BB962C8B-B14F-4D97-AF65-F5344CB8AC3E}">
        <p14:creationId xmlns:p14="http://schemas.microsoft.com/office/powerpoint/2010/main" val="156315092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err="1"/>
              <a:t>Blockchain</a:t>
            </a:r>
            <a:r>
              <a:rPr lang="en-US" b="1" dirty="0"/>
              <a:t> Security vs. Standard </a:t>
            </a:r>
            <a:r>
              <a:rPr lang="en-US" b="1" dirty="0" err="1"/>
              <a:t>Cybersecurity</a:t>
            </a:r>
            <a:r>
              <a:rPr lang="en-US" b="1" dirty="0"/>
              <a:t>: </a:t>
            </a:r>
            <a:r>
              <a:rPr lang="en-US" b="1" dirty="0" smtClean="0"/>
              <a:t>Security</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a:t>Both traditional computing environments and </a:t>
            </a:r>
            <a:r>
              <a:rPr lang="en-US" dirty="0" err="1"/>
              <a:t>blockchain</a:t>
            </a:r>
            <a:r>
              <a:rPr lang="en-US" dirty="0"/>
              <a:t> have security considerations associated with them. In many cases, the same attack is possible against both paradigms, but the details of how to implement it vary.</a:t>
            </a:r>
            <a:br>
              <a:rPr lang="en-US" dirty="0"/>
            </a:br>
            <a:r>
              <a:rPr lang="en-US" dirty="0"/>
              <a:t/>
            </a:r>
            <a:br>
              <a:rPr lang="en-US" dirty="0"/>
            </a:br>
            <a:r>
              <a:rPr lang="en-US" dirty="0"/>
              <a:t>Here, we discuss how a few different attacks can be launched against traditional computing environments and </a:t>
            </a:r>
            <a:r>
              <a:rPr lang="en-US" dirty="0" err="1"/>
              <a:t>blockchain</a:t>
            </a:r>
            <a:r>
              <a:rPr lang="en-US" dirty="0"/>
              <a:t>:</a:t>
            </a:r>
          </a:p>
          <a:p>
            <a:r>
              <a:rPr lang="en-US" dirty="0"/>
              <a:t>Denial-of-service</a:t>
            </a:r>
          </a:p>
          <a:p>
            <a:r>
              <a:rPr lang="en-US" dirty="0"/>
              <a:t>Endpoint security</a:t>
            </a:r>
          </a:p>
          <a:p>
            <a:r>
              <a:rPr lang="en-US" dirty="0"/>
              <a:t>Intentional misuse</a:t>
            </a:r>
          </a:p>
          <a:p>
            <a:r>
              <a:rPr lang="en-US" dirty="0"/>
              <a:t>Code vulnerabilities</a:t>
            </a:r>
          </a:p>
          <a:p>
            <a:r>
              <a:rPr lang="en-US" dirty="0"/>
              <a:t>Data protection.</a:t>
            </a:r>
          </a:p>
          <a:p>
            <a:pPr marL="0" indent="0">
              <a:buNone/>
            </a:pPr>
            <a:endParaRPr lang="en-US" dirty="0"/>
          </a:p>
        </p:txBody>
      </p:sp>
    </p:spTree>
    <p:extLst>
      <p:ext uri="{BB962C8B-B14F-4D97-AF65-F5344CB8AC3E}">
        <p14:creationId xmlns:p14="http://schemas.microsoft.com/office/powerpoint/2010/main" val="58467713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1" dirty="0" err="1"/>
              <a:t>Blockchain</a:t>
            </a:r>
            <a:r>
              <a:rPr lang="en-US" sz="3200" b="1" dirty="0"/>
              <a:t> Security vs. Standard </a:t>
            </a:r>
            <a:r>
              <a:rPr lang="en-US" sz="3200" b="1" dirty="0" err="1"/>
              <a:t>Cybersecurity</a:t>
            </a:r>
            <a:r>
              <a:rPr lang="en-US" sz="3200" b="1" dirty="0"/>
              <a:t>: Denial-of-Service (</a:t>
            </a:r>
            <a:r>
              <a:rPr lang="en-US" sz="3200" b="1" dirty="0" err="1"/>
              <a:t>DoS</a:t>
            </a:r>
            <a:r>
              <a:rPr lang="en-US" sz="3200" b="1" dirty="0" smtClean="0"/>
              <a:t>)</a:t>
            </a:r>
            <a:endParaRPr lang="en-US" sz="3200" dirty="0"/>
          </a:p>
        </p:txBody>
      </p:sp>
      <p:sp>
        <p:nvSpPr>
          <p:cNvPr id="3" name="Content Placeholder 2"/>
          <p:cNvSpPr>
            <a:spLocks noGrp="1"/>
          </p:cNvSpPr>
          <p:nvPr>
            <p:ph idx="1"/>
          </p:nvPr>
        </p:nvSpPr>
        <p:spPr/>
        <p:txBody>
          <a:bodyPr>
            <a:normAutofit fontScale="62500" lnSpcReduction="20000"/>
          </a:bodyPr>
          <a:lstStyle/>
          <a:p>
            <a:pPr marL="0" indent="0">
              <a:buNone/>
            </a:pPr>
            <a:r>
              <a:rPr lang="en-US" dirty="0"/>
              <a:t>A denial-of-service (</a:t>
            </a:r>
            <a:r>
              <a:rPr lang="en-US" dirty="0" err="1"/>
              <a:t>DoS</a:t>
            </a:r>
            <a:r>
              <a:rPr lang="en-US" dirty="0"/>
              <a:t>) attack is when an attacker makes it impossible for a system to serve its users as designed. This can be accomplished by exploiting a flaw in the system, but, more commonly, is accomplished by performing legitimate actions at a rate higher than the target can handle.  </a:t>
            </a:r>
            <a:endParaRPr lang="en-US" dirty="0" smtClean="0"/>
          </a:p>
          <a:p>
            <a:pPr marL="0" indent="0">
              <a:buNone/>
            </a:pPr>
            <a:endParaRPr lang="en-US" dirty="0"/>
          </a:p>
          <a:p>
            <a:pPr marL="0" indent="0">
              <a:buNone/>
            </a:pPr>
            <a:r>
              <a:rPr lang="en-US" dirty="0"/>
              <a:t>To be effective, denial-of-service attacks typically focus on a system’s weakest link or bottleneck. In traditional environments, denial-of-service attacks target a company's web server to prevent customers from accessing the company's services. This can be accomplished by making more connection requests than the server is capable of supporting. In </a:t>
            </a:r>
            <a:r>
              <a:rPr lang="en-US" dirty="0" err="1"/>
              <a:t>blockchain</a:t>
            </a:r>
            <a:r>
              <a:rPr lang="en-US" dirty="0"/>
              <a:t>, a denial-of-service attack involves </a:t>
            </a:r>
            <a:r>
              <a:rPr lang="en-US" b="1" dirty="0"/>
              <a:t>submitting more transactions to the </a:t>
            </a:r>
            <a:r>
              <a:rPr lang="en-US" b="1" dirty="0" err="1"/>
              <a:t>blockchain</a:t>
            </a:r>
            <a:r>
              <a:rPr lang="en-US" b="1" dirty="0"/>
              <a:t> than it can handle</a:t>
            </a:r>
            <a:r>
              <a:rPr lang="en-US" b="1" dirty="0" smtClean="0"/>
              <a:t>.</a:t>
            </a:r>
          </a:p>
          <a:p>
            <a:pPr marL="0" indent="0">
              <a:buNone/>
            </a:pPr>
            <a:endParaRPr lang="en-US" b="1" dirty="0"/>
          </a:p>
          <a:p>
            <a:pPr marL="0" indent="0">
              <a:buNone/>
            </a:pPr>
            <a:r>
              <a:rPr lang="en-US" dirty="0"/>
              <a:t>Since many </a:t>
            </a:r>
            <a:r>
              <a:rPr lang="en-US" dirty="0" err="1"/>
              <a:t>blockchains</a:t>
            </a:r>
            <a:r>
              <a:rPr lang="en-US" dirty="0"/>
              <a:t> have fixed-size blocks created at a fixed rate and are stored in a distributed fashion, they have a maximum capacity that a determined attacker can exceed, rendering the </a:t>
            </a:r>
            <a:r>
              <a:rPr lang="en-US" dirty="0" err="1"/>
              <a:t>blockchain</a:t>
            </a:r>
            <a:r>
              <a:rPr lang="en-US" dirty="0"/>
              <a:t> unusable.</a:t>
            </a:r>
          </a:p>
          <a:p>
            <a:pPr marL="0" indent="0">
              <a:buNone/>
            </a:pPr>
            <a:endParaRPr lang="en-US" dirty="0"/>
          </a:p>
        </p:txBody>
      </p:sp>
    </p:spTree>
    <p:extLst>
      <p:ext uri="{BB962C8B-B14F-4D97-AF65-F5344CB8AC3E}">
        <p14:creationId xmlns:p14="http://schemas.microsoft.com/office/powerpoint/2010/main" val="60318306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b="1" dirty="0" err="1"/>
              <a:t>Blockchain</a:t>
            </a:r>
            <a:r>
              <a:rPr lang="en-US" sz="3600" b="1" dirty="0"/>
              <a:t> Security vs. Standard </a:t>
            </a:r>
            <a:r>
              <a:rPr lang="en-US" sz="3600" b="1" dirty="0" err="1"/>
              <a:t>Cybersecurity</a:t>
            </a:r>
            <a:r>
              <a:rPr lang="en-US" sz="3600" b="1" dirty="0"/>
              <a:t>: </a:t>
            </a:r>
            <a:r>
              <a:rPr lang="en-US" sz="3600" b="1" dirty="0" smtClean="0"/>
              <a:t>Endpoint Security</a:t>
            </a:r>
            <a:endParaRPr lang="en-US" sz="3600"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a:t>Traditional infrastructure and </a:t>
            </a:r>
            <a:r>
              <a:rPr lang="en-US" dirty="0" err="1"/>
              <a:t>blockchain</a:t>
            </a:r>
            <a:r>
              <a:rPr lang="en-US" dirty="0"/>
              <a:t> environments also differ with regard to </a:t>
            </a:r>
            <a:r>
              <a:rPr lang="en-US" b="1" dirty="0"/>
              <a:t>endpoint security.</a:t>
            </a:r>
            <a:r>
              <a:rPr lang="en-US" dirty="0"/>
              <a:t> In traditional cyber, endpoints are under the control of the enterprise and have some level of </a:t>
            </a:r>
            <a:r>
              <a:rPr lang="en-US" b="1" dirty="0"/>
              <a:t>heterogeneity</a:t>
            </a:r>
            <a:r>
              <a:rPr lang="en-US" dirty="0"/>
              <a:t>. In </a:t>
            </a:r>
            <a:r>
              <a:rPr lang="en-US" dirty="0" err="1"/>
              <a:t>blockchain</a:t>
            </a:r>
            <a:r>
              <a:rPr lang="en-US" dirty="0"/>
              <a:t>, endpoints are the nodes and may be completely </a:t>
            </a:r>
            <a:r>
              <a:rPr lang="en-US" b="1" dirty="0"/>
              <a:t>homogeneous</a:t>
            </a:r>
            <a:r>
              <a:rPr lang="en-US" dirty="0"/>
              <a:t>.</a:t>
            </a:r>
          </a:p>
          <a:p>
            <a:pPr marL="0" indent="0">
              <a:buNone/>
            </a:pPr>
            <a:endParaRPr lang="en-US" dirty="0" smtClean="0"/>
          </a:p>
          <a:p>
            <a:pPr marL="0" indent="0">
              <a:buNone/>
            </a:pPr>
            <a:r>
              <a:rPr lang="en-US" b="1" dirty="0" smtClean="0"/>
              <a:t>Heterogeneity</a:t>
            </a:r>
            <a:r>
              <a:rPr lang="en-US" dirty="0" smtClean="0"/>
              <a:t> can be dangerous because an attacker has more options for finding a vulnerability to exploit, while </a:t>
            </a:r>
            <a:r>
              <a:rPr lang="en-US" b="1" dirty="0" smtClean="0"/>
              <a:t>homogeneity </a:t>
            </a:r>
            <a:r>
              <a:rPr lang="en-US" dirty="0" smtClean="0"/>
              <a:t>means that a flaw in one system is a flaw in all of the systems.</a:t>
            </a:r>
          </a:p>
          <a:p>
            <a:pPr marL="0" indent="0">
              <a:buNone/>
            </a:pPr>
            <a:endParaRPr lang="en-US" dirty="0"/>
          </a:p>
        </p:txBody>
      </p:sp>
    </p:spTree>
    <p:extLst>
      <p:ext uri="{BB962C8B-B14F-4D97-AF65-F5344CB8AC3E}">
        <p14:creationId xmlns:p14="http://schemas.microsoft.com/office/powerpoint/2010/main" val="8128544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err="1"/>
              <a:t>Blockchain</a:t>
            </a:r>
            <a:r>
              <a:rPr lang="en-US" sz="3200" b="1" dirty="0"/>
              <a:t> Security vs. Standard </a:t>
            </a:r>
            <a:r>
              <a:rPr lang="en-US" sz="3200" b="1" dirty="0" err="1"/>
              <a:t>Cybersecurity</a:t>
            </a:r>
            <a:r>
              <a:rPr lang="en-US" sz="3200" b="1" dirty="0"/>
              <a:t>: Code </a:t>
            </a:r>
            <a:r>
              <a:rPr lang="en-US" sz="3200" b="1" dirty="0" smtClean="0"/>
              <a:t>Vulnerabilities</a:t>
            </a:r>
            <a:endParaRPr lang="en-US" sz="3200" dirty="0"/>
          </a:p>
        </p:txBody>
      </p:sp>
      <p:sp>
        <p:nvSpPr>
          <p:cNvPr id="3" name="Content Placeholder 2"/>
          <p:cNvSpPr>
            <a:spLocks noGrp="1"/>
          </p:cNvSpPr>
          <p:nvPr>
            <p:ph idx="1"/>
          </p:nvPr>
        </p:nvSpPr>
        <p:spPr/>
        <p:txBody>
          <a:bodyPr>
            <a:normAutofit fontScale="62500" lnSpcReduction="20000"/>
          </a:bodyPr>
          <a:lstStyle/>
          <a:p>
            <a:pPr marL="0" indent="0">
              <a:buNone/>
            </a:pPr>
            <a:r>
              <a:rPr lang="en-US" dirty="0"/>
              <a:t>Another way that traditional </a:t>
            </a:r>
            <a:r>
              <a:rPr lang="en-US" dirty="0" err="1"/>
              <a:t>cybersecurity</a:t>
            </a:r>
            <a:r>
              <a:rPr lang="en-US" dirty="0"/>
              <a:t> and </a:t>
            </a:r>
            <a:r>
              <a:rPr lang="en-US" dirty="0" err="1"/>
              <a:t>blockchain</a:t>
            </a:r>
            <a:r>
              <a:rPr lang="en-US" dirty="0"/>
              <a:t> differ is in the level of trust in the code used in a company's applications. In traditional cyber, the company writes most of the code, and vulnerabilities can arise only from code that the company controls.  </a:t>
            </a:r>
          </a:p>
          <a:p>
            <a:pPr marL="0" indent="0">
              <a:buNone/>
            </a:pPr>
            <a:endParaRPr lang="en-US" dirty="0" smtClean="0"/>
          </a:p>
          <a:p>
            <a:pPr marL="0" indent="0">
              <a:buNone/>
            </a:pPr>
            <a:r>
              <a:rPr lang="en-US" dirty="0" smtClean="0"/>
              <a:t>In </a:t>
            </a:r>
            <a:r>
              <a:rPr lang="en-US" dirty="0" err="1"/>
              <a:t>blockchain</a:t>
            </a:r>
            <a:r>
              <a:rPr lang="en-US" dirty="0"/>
              <a:t>, anyone can write a </a:t>
            </a:r>
            <a:r>
              <a:rPr lang="en-US" b="1" dirty="0"/>
              <a:t>smart</a:t>
            </a:r>
            <a:r>
              <a:rPr lang="en-US" dirty="0"/>
              <a:t> </a:t>
            </a:r>
            <a:r>
              <a:rPr lang="en-US" b="1" dirty="0"/>
              <a:t>contract</a:t>
            </a:r>
            <a:r>
              <a:rPr lang="en-US" dirty="0"/>
              <a:t>, and a flaw in the smart contract or the underlying platform code can have wide-reaching consequences. The only hack to date against the </a:t>
            </a:r>
            <a:r>
              <a:rPr lang="en-US" dirty="0" err="1"/>
              <a:t>Bitcoin</a:t>
            </a:r>
            <a:r>
              <a:rPr lang="en-US" dirty="0"/>
              <a:t> network was enabled by an integer overflow vulnerability in the </a:t>
            </a:r>
            <a:r>
              <a:rPr lang="en-US" dirty="0" err="1"/>
              <a:t>Bitcoin</a:t>
            </a:r>
            <a:r>
              <a:rPr lang="en-US" dirty="0"/>
              <a:t> protocol.</a:t>
            </a:r>
          </a:p>
          <a:p>
            <a:pPr marL="0" indent="0">
              <a:buNone/>
            </a:pPr>
            <a:endParaRPr lang="en-US" dirty="0" smtClean="0"/>
          </a:p>
          <a:p>
            <a:pPr marL="0" indent="0">
              <a:buNone/>
            </a:pPr>
            <a:r>
              <a:rPr lang="en-US" dirty="0" smtClean="0"/>
              <a:t>When </a:t>
            </a:r>
            <a:r>
              <a:rPr lang="en-US" dirty="0"/>
              <a:t>exploited, an attacker was able to assign himself more </a:t>
            </a:r>
            <a:r>
              <a:rPr lang="en-US" dirty="0" err="1"/>
              <a:t>Bitcoin</a:t>
            </a:r>
            <a:r>
              <a:rPr lang="en-US" dirty="0"/>
              <a:t> than was ever intended to be created. If the </a:t>
            </a:r>
            <a:r>
              <a:rPr lang="en-US" dirty="0" err="1"/>
              <a:t>Bitcoin</a:t>
            </a:r>
            <a:r>
              <a:rPr lang="en-US" dirty="0"/>
              <a:t> network didn't “break the rules” by modifying the historical ledger through a hard fork, </a:t>
            </a:r>
            <a:r>
              <a:rPr lang="en-US" dirty="0" err="1"/>
              <a:t>Bitcoin</a:t>
            </a:r>
            <a:r>
              <a:rPr lang="en-US" dirty="0"/>
              <a:t> would have become worthless. Anyone who wants to use </a:t>
            </a:r>
            <a:r>
              <a:rPr lang="en-US" dirty="0" err="1"/>
              <a:t>Bitcoin</a:t>
            </a:r>
            <a:r>
              <a:rPr lang="en-US" dirty="0"/>
              <a:t> has to accept the risks of hacks like this; they can't modify the code before including it in their application.</a:t>
            </a:r>
          </a:p>
          <a:p>
            <a:pPr marL="0" indent="0">
              <a:buNone/>
            </a:pPr>
            <a:endParaRPr lang="en-US" dirty="0"/>
          </a:p>
        </p:txBody>
      </p:sp>
    </p:spTree>
    <p:extLst>
      <p:ext uri="{BB962C8B-B14F-4D97-AF65-F5344CB8AC3E}">
        <p14:creationId xmlns:p14="http://schemas.microsoft.com/office/powerpoint/2010/main" val="2845346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Blocks Are Chained </a:t>
            </a:r>
            <a:r>
              <a:rPr lang="en-US" b="1" dirty="0" smtClean="0"/>
              <a:t>Together</a:t>
            </a:r>
            <a:endParaRPr lang="en-US" dirty="0"/>
          </a:p>
        </p:txBody>
      </p:sp>
      <p:sp>
        <p:nvSpPr>
          <p:cNvPr id="3" name="Content Placeholder 2"/>
          <p:cNvSpPr>
            <a:spLocks noGrp="1"/>
          </p:cNvSpPr>
          <p:nvPr>
            <p:ph idx="1"/>
          </p:nvPr>
        </p:nvSpPr>
        <p:spPr/>
        <p:txBody>
          <a:bodyPr/>
          <a:lstStyle/>
          <a:p>
            <a:r>
              <a:rPr lang="en-US" sz="2000" dirty="0"/>
              <a:t>Each block is chained or tied to the previous block by embedding the block with information from the previous block (we will go through this in depth later in the </a:t>
            </a:r>
            <a:r>
              <a:rPr lang="en-US" sz="2000" dirty="0" smtClean="0"/>
              <a:t>course).</a:t>
            </a:r>
          </a:p>
          <a:p>
            <a:pPr marL="0" indent="0">
              <a:buNone/>
            </a:pPr>
            <a:endParaRPr lang="en-US" sz="20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580" y="2743200"/>
            <a:ext cx="7954963" cy="328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569712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err="1"/>
              <a:t>Blockchain</a:t>
            </a:r>
            <a:r>
              <a:rPr lang="en-US" sz="3200" b="1" dirty="0"/>
              <a:t> Security vs. Standard </a:t>
            </a:r>
            <a:r>
              <a:rPr lang="en-US" sz="3200" b="1" dirty="0" err="1"/>
              <a:t>Cybersecurity</a:t>
            </a:r>
            <a:r>
              <a:rPr lang="en-US" sz="3200" b="1" dirty="0"/>
              <a:t>: Intentional </a:t>
            </a:r>
            <a:r>
              <a:rPr lang="en-US" sz="3200" b="1" dirty="0" smtClean="0"/>
              <a:t>Misuse</a:t>
            </a:r>
            <a:endParaRPr lang="en-US" sz="3200" dirty="0"/>
          </a:p>
        </p:txBody>
      </p:sp>
      <p:sp>
        <p:nvSpPr>
          <p:cNvPr id="3" name="Content Placeholder 2"/>
          <p:cNvSpPr>
            <a:spLocks noGrp="1"/>
          </p:cNvSpPr>
          <p:nvPr>
            <p:ph idx="1"/>
          </p:nvPr>
        </p:nvSpPr>
        <p:spPr/>
        <p:txBody>
          <a:bodyPr>
            <a:normAutofit fontScale="62500" lnSpcReduction="20000"/>
          </a:bodyPr>
          <a:lstStyle/>
          <a:p>
            <a:pPr marL="0" indent="0">
              <a:buNone/>
            </a:pPr>
            <a:r>
              <a:rPr lang="en-US" sz="3700" dirty="0"/>
              <a:t>Both traditional and </a:t>
            </a:r>
            <a:r>
              <a:rPr lang="en-US" sz="3700" dirty="0" err="1"/>
              <a:t>blockchain</a:t>
            </a:r>
            <a:r>
              <a:rPr lang="en-US" sz="3700" dirty="0"/>
              <a:t> environments are vulnerable to attacks based on intentional misuse of the system. In traditional cyber, insider attacks or intentional misuse of the system by clients are possible. In fact, a denial-of-service attack is a specific type of intentional misuse.  </a:t>
            </a:r>
          </a:p>
          <a:p>
            <a:pPr marL="0" indent="0">
              <a:buNone/>
            </a:pPr>
            <a:endParaRPr lang="en-US" sz="3700" dirty="0" smtClean="0"/>
          </a:p>
          <a:p>
            <a:pPr marL="0" indent="0">
              <a:buNone/>
            </a:pPr>
            <a:r>
              <a:rPr lang="en-US" sz="3700" dirty="0" smtClean="0"/>
              <a:t>In </a:t>
            </a:r>
            <a:r>
              <a:rPr lang="en-US" sz="3700" dirty="0" err="1"/>
              <a:t>blockchain</a:t>
            </a:r>
            <a:r>
              <a:rPr lang="en-US" sz="3700" dirty="0"/>
              <a:t>, systems using </a:t>
            </a:r>
            <a:r>
              <a:rPr lang="en-US" sz="3700" b="1" dirty="0"/>
              <a:t>Proof of Work</a:t>
            </a:r>
            <a:r>
              <a:rPr lang="en-US" sz="3700" dirty="0"/>
              <a:t> incentivize miners to do something a lot, but not too much. The main weakness of Proof of Work is that a </a:t>
            </a:r>
            <a:r>
              <a:rPr lang="en-US" sz="3700" dirty="0" err="1"/>
              <a:t>blockchain</a:t>
            </a:r>
            <a:r>
              <a:rPr lang="en-US" sz="3700" dirty="0"/>
              <a:t> becomes insecure if more than half of the mining network's processing power is controlled by a single group.  </a:t>
            </a:r>
            <a:endParaRPr lang="en-US" sz="3700" dirty="0" smtClean="0"/>
          </a:p>
          <a:p>
            <a:pPr marL="0" indent="0">
              <a:buNone/>
            </a:pPr>
            <a:endParaRPr lang="en-US" sz="3700" dirty="0"/>
          </a:p>
          <a:p>
            <a:pPr marL="0" indent="0">
              <a:buNone/>
            </a:pPr>
            <a:r>
              <a:rPr lang="en-US" sz="3700" dirty="0" smtClean="0"/>
              <a:t>Proof </a:t>
            </a:r>
            <a:r>
              <a:rPr lang="en-US" sz="3700" dirty="0"/>
              <a:t>of Work incentivizes miners to control as much processing power as possible to win rewards, but doesn't want them to become too successful.</a:t>
            </a:r>
          </a:p>
          <a:p>
            <a:pPr marL="0" indent="0">
              <a:buNone/>
            </a:pPr>
            <a:endParaRPr lang="en-US" dirty="0"/>
          </a:p>
        </p:txBody>
      </p:sp>
    </p:spTree>
    <p:extLst>
      <p:ext uri="{BB962C8B-B14F-4D97-AF65-F5344CB8AC3E}">
        <p14:creationId xmlns:p14="http://schemas.microsoft.com/office/powerpoint/2010/main" val="35616080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err="1"/>
              <a:t>Blockchain</a:t>
            </a:r>
            <a:r>
              <a:rPr lang="en-US" b="1" dirty="0"/>
              <a:t> Security vs. Standard </a:t>
            </a:r>
            <a:r>
              <a:rPr lang="en-US" b="1" dirty="0" err="1"/>
              <a:t>Cybersecurity</a:t>
            </a:r>
            <a:r>
              <a:rPr lang="en-US" b="1" dirty="0"/>
              <a:t>: Data </a:t>
            </a:r>
            <a:r>
              <a:rPr lang="en-US" b="1" dirty="0" smtClean="0"/>
              <a:t>Protection</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t>Finally, traditional infrastructure and </a:t>
            </a:r>
            <a:r>
              <a:rPr lang="en-US" dirty="0" err="1"/>
              <a:t>blockchain</a:t>
            </a:r>
            <a:r>
              <a:rPr lang="en-US" dirty="0"/>
              <a:t> differ in their goals regarding data protection. In traditional cyber, data is </a:t>
            </a:r>
            <a:r>
              <a:rPr lang="en-US" dirty="0" err="1"/>
              <a:t>siloed</a:t>
            </a:r>
            <a:r>
              <a:rPr lang="en-US" dirty="0"/>
              <a:t>, and access is strictly controlled by the owners, placing responsibility for confidentiality, integrity, and availability in their hands.</a:t>
            </a:r>
          </a:p>
          <a:p>
            <a:pPr marL="0" indent="0">
              <a:buNone/>
            </a:pPr>
            <a:endParaRPr lang="en-US" dirty="0" smtClean="0"/>
          </a:p>
          <a:p>
            <a:pPr marL="0" indent="0">
              <a:buNone/>
            </a:pPr>
            <a:r>
              <a:rPr lang="en-US" dirty="0" smtClean="0"/>
              <a:t>In </a:t>
            </a:r>
            <a:r>
              <a:rPr lang="en-US" dirty="0" err="1"/>
              <a:t>blockchain</a:t>
            </a:r>
            <a:r>
              <a:rPr lang="en-US" dirty="0"/>
              <a:t>, data is distributed, and the </a:t>
            </a:r>
            <a:r>
              <a:rPr lang="en-US" dirty="0" err="1"/>
              <a:t>blockchain</a:t>
            </a:r>
            <a:r>
              <a:rPr lang="en-US" dirty="0"/>
              <a:t> is relied upon to provide integrity and availability.</a:t>
            </a:r>
          </a:p>
          <a:p>
            <a:pPr marL="0" indent="0">
              <a:buNone/>
            </a:pPr>
            <a:endParaRPr lang="en-US" dirty="0"/>
          </a:p>
        </p:txBody>
      </p:sp>
    </p:spTree>
    <p:extLst>
      <p:ext uri="{BB962C8B-B14F-4D97-AF65-F5344CB8AC3E}">
        <p14:creationId xmlns:p14="http://schemas.microsoft.com/office/powerpoint/2010/main" val="113881270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Security: Public vs. Private </a:t>
            </a:r>
            <a:r>
              <a:rPr lang="en-US" b="1" dirty="0" err="1" smtClean="0"/>
              <a:t>Blockchains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t>As the </a:t>
            </a:r>
            <a:r>
              <a:rPr lang="en-US" sz="1600" dirty="0" err="1"/>
              <a:t>blockchain</a:t>
            </a:r>
            <a:r>
              <a:rPr lang="en-US" sz="1600" dirty="0"/>
              <a:t> continues to evolve, the terminology has become confusing. Both </a:t>
            </a:r>
            <a:r>
              <a:rPr lang="en-US" sz="1600" b="1" dirty="0"/>
              <a:t>public</a:t>
            </a:r>
            <a:r>
              <a:rPr lang="en-US" sz="1600" dirty="0"/>
              <a:t> and </a:t>
            </a:r>
            <a:r>
              <a:rPr lang="en-US" sz="1600" b="1" dirty="0"/>
              <a:t>private</a:t>
            </a:r>
            <a:r>
              <a:rPr lang="en-US" sz="1600" dirty="0"/>
              <a:t> </a:t>
            </a:r>
            <a:r>
              <a:rPr lang="en-US" sz="1600" dirty="0" err="1"/>
              <a:t>blockchains</a:t>
            </a:r>
            <a:r>
              <a:rPr lang="en-US" sz="1600" dirty="0"/>
              <a:t> share many similarities:</a:t>
            </a:r>
          </a:p>
          <a:p>
            <a:r>
              <a:rPr lang="en-US" sz="1600" dirty="0"/>
              <a:t>Both are </a:t>
            </a:r>
            <a:r>
              <a:rPr lang="en-US" sz="1600" b="1" dirty="0"/>
              <a:t>decentralized</a:t>
            </a:r>
            <a:r>
              <a:rPr lang="en-US" sz="1600" dirty="0"/>
              <a:t> peer-to-peer networks, each maintaining a shared append-only ledger of digitally-signed transactions.</a:t>
            </a:r>
          </a:p>
          <a:p>
            <a:r>
              <a:rPr lang="en-US" sz="1600" dirty="0"/>
              <a:t>Both maintain transaction replicas in-sync through a protocol referred to as consensus.</a:t>
            </a:r>
          </a:p>
          <a:p>
            <a:r>
              <a:rPr lang="en-US" sz="1600" dirty="0"/>
              <a:t>Both provide certain guarantees on the </a:t>
            </a:r>
            <a:r>
              <a:rPr lang="en-US" sz="1600" b="1" dirty="0"/>
              <a:t>immutability</a:t>
            </a:r>
            <a:r>
              <a:rPr lang="en-US" sz="1600" dirty="0"/>
              <a:t> of the ledger.</a:t>
            </a:r>
          </a:p>
          <a:p>
            <a:pPr marL="0" indent="0">
              <a:buNone/>
            </a:pPr>
            <a:endParaRPr lang="en-US" sz="1600" dirty="0" smtClean="0"/>
          </a:p>
          <a:p>
            <a:pPr marL="0" indent="0">
              <a:buNone/>
            </a:pPr>
            <a:r>
              <a:rPr lang="en-US" sz="1600" dirty="0" smtClean="0"/>
              <a:t>More </a:t>
            </a:r>
            <a:r>
              <a:rPr lang="en-US" sz="1600" dirty="0"/>
              <a:t>importantly, the main difference between a public and private </a:t>
            </a:r>
            <a:r>
              <a:rPr lang="en-US" sz="1600" dirty="0" err="1"/>
              <a:t>blockchain</a:t>
            </a:r>
            <a:r>
              <a:rPr lang="en-US" sz="1600" dirty="0"/>
              <a:t> is related to </a:t>
            </a:r>
            <a:r>
              <a:rPr lang="en-US" sz="1600" b="1" dirty="0"/>
              <a:t>who</a:t>
            </a:r>
            <a:r>
              <a:rPr lang="en-US" sz="1600" dirty="0"/>
              <a:t> is allowed to participate in the network, execute the </a:t>
            </a:r>
            <a:r>
              <a:rPr lang="en-US" sz="1600" b="1" i="1" dirty="0"/>
              <a:t>consensus</a:t>
            </a:r>
            <a:r>
              <a:rPr lang="en-US" sz="1600" i="1" dirty="0"/>
              <a:t> </a:t>
            </a:r>
            <a:r>
              <a:rPr lang="en-US" sz="1600" b="1" dirty="0"/>
              <a:t>protocol</a:t>
            </a:r>
            <a:r>
              <a:rPr lang="en-US" sz="1600" dirty="0"/>
              <a:t>, and maintain the shared ledger.  </a:t>
            </a:r>
          </a:p>
          <a:p>
            <a:pPr marL="0" indent="0">
              <a:buNone/>
            </a:pPr>
            <a:endParaRPr lang="en-US" sz="1600" dirty="0" smtClean="0"/>
          </a:p>
          <a:p>
            <a:pPr marL="0" indent="0">
              <a:buNone/>
            </a:pPr>
            <a:r>
              <a:rPr lang="en-US" sz="1600" dirty="0" smtClean="0"/>
              <a:t>A </a:t>
            </a:r>
            <a:r>
              <a:rPr lang="en-US" sz="1600" b="1" dirty="0"/>
              <a:t>public</a:t>
            </a:r>
            <a:r>
              <a:rPr lang="en-US" sz="1600" dirty="0"/>
              <a:t> </a:t>
            </a:r>
            <a:r>
              <a:rPr lang="en-US" sz="1600" dirty="0" err="1"/>
              <a:t>blockchain</a:t>
            </a:r>
            <a:r>
              <a:rPr lang="en-US" sz="1600" dirty="0"/>
              <a:t> network is completely </a:t>
            </a:r>
            <a:r>
              <a:rPr lang="en-US" sz="1600" b="1" dirty="0"/>
              <a:t>open</a:t>
            </a:r>
            <a:r>
              <a:rPr lang="en-US" sz="1600" dirty="0"/>
              <a:t> and anyone can join and participate in the network.</a:t>
            </a:r>
          </a:p>
          <a:p>
            <a:pPr marL="0" indent="0">
              <a:buNone/>
            </a:pPr>
            <a:endParaRPr lang="en-US" sz="1600" dirty="0" smtClean="0"/>
          </a:p>
          <a:p>
            <a:pPr marL="0" indent="0">
              <a:buNone/>
            </a:pPr>
            <a:r>
              <a:rPr lang="en-US" sz="1600" dirty="0" smtClean="0"/>
              <a:t>A </a:t>
            </a:r>
            <a:r>
              <a:rPr lang="en-US" sz="1600" b="1" dirty="0"/>
              <a:t>private</a:t>
            </a:r>
            <a:r>
              <a:rPr lang="en-US" sz="1600" dirty="0"/>
              <a:t> </a:t>
            </a:r>
            <a:r>
              <a:rPr lang="en-US" sz="1600" dirty="0" err="1"/>
              <a:t>blockchain</a:t>
            </a:r>
            <a:r>
              <a:rPr lang="en-US" sz="1600" dirty="0"/>
              <a:t> network requires an </a:t>
            </a:r>
            <a:r>
              <a:rPr lang="en-US" sz="1600" b="1" dirty="0"/>
              <a:t>invitation</a:t>
            </a:r>
            <a:r>
              <a:rPr lang="en-US" sz="1600" dirty="0"/>
              <a:t>, and must be validated by either the </a:t>
            </a:r>
            <a:r>
              <a:rPr lang="en-US" sz="1600" b="1" dirty="0"/>
              <a:t>network</a:t>
            </a:r>
            <a:r>
              <a:rPr lang="en-US" sz="1600" dirty="0"/>
              <a:t> </a:t>
            </a:r>
            <a:r>
              <a:rPr lang="en-US" sz="1600" b="1" dirty="0"/>
              <a:t>starter</a:t>
            </a:r>
            <a:r>
              <a:rPr lang="en-US" sz="1600" dirty="0"/>
              <a:t> or by a set of </a:t>
            </a:r>
            <a:r>
              <a:rPr lang="en-US" sz="1600" b="1" dirty="0"/>
              <a:t>rules</a:t>
            </a:r>
            <a:r>
              <a:rPr lang="en-US" sz="1600" dirty="0"/>
              <a:t>. </a:t>
            </a:r>
            <a:r>
              <a:rPr lang="en-US" sz="1600" b="1" dirty="0"/>
              <a:t>Private</a:t>
            </a:r>
            <a:r>
              <a:rPr lang="en-US" sz="1600" dirty="0"/>
              <a:t> </a:t>
            </a:r>
            <a:r>
              <a:rPr lang="en-US" sz="1600" dirty="0" err="1"/>
              <a:t>blockchains</a:t>
            </a:r>
            <a:r>
              <a:rPr lang="en-US" sz="1600" dirty="0"/>
              <a:t> are usually set up as </a:t>
            </a:r>
            <a:r>
              <a:rPr lang="en-US" sz="1600" b="1" i="1" dirty="0"/>
              <a:t>permissioned</a:t>
            </a:r>
            <a:r>
              <a:rPr lang="en-US" sz="1600" dirty="0"/>
              <a:t> networks, placing restrictions on who is allowed to participate in the network, and only in certain transactions.</a:t>
            </a:r>
          </a:p>
          <a:p>
            <a:pPr marL="0" indent="0">
              <a:buNone/>
            </a:pPr>
            <a:endParaRPr lang="en-US" sz="1600" dirty="0"/>
          </a:p>
        </p:txBody>
      </p:sp>
    </p:spTree>
    <p:extLst>
      <p:ext uri="{BB962C8B-B14F-4D97-AF65-F5344CB8AC3E}">
        <p14:creationId xmlns:p14="http://schemas.microsoft.com/office/powerpoint/2010/main" val="199072767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P</a:t>
            </a:r>
            <a:r>
              <a:rPr lang="en-US" b="1" dirty="0" smtClean="0"/>
              <a:t>ublic </a:t>
            </a:r>
            <a:r>
              <a:rPr lang="en-US" b="1" dirty="0" err="1"/>
              <a:t>blockchain</a:t>
            </a:r>
            <a:r>
              <a:rPr lang="en-US" b="1" dirty="0"/>
              <a:t> vs. </a:t>
            </a:r>
            <a:r>
              <a:rPr lang="en-US" b="1" dirty="0" smtClean="0"/>
              <a:t/>
            </a:r>
            <a:br>
              <a:rPr lang="en-US" b="1" dirty="0" smtClean="0"/>
            </a:br>
            <a:r>
              <a:rPr lang="en-US" b="1" dirty="0" smtClean="0"/>
              <a:t>Private </a:t>
            </a:r>
            <a:r>
              <a:rPr lang="en-US" b="1" dirty="0" err="1"/>
              <a:t>blockchain</a:t>
            </a:r>
            <a:endParaRPr lang="en-US" b="1" dirty="0"/>
          </a:p>
        </p:txBody>
      </p:sp>
      <p:sp>
        <p:nvSpPr>
          <p:cNvPr id="3" name="Content Placeholder 2"/>
          <p:cNvSpPr>
            <a:spLocks noGrp="1"/>
          </p:cNvSpPr>
          <p:nvPr>
            <p:ph idx="1"/>
          </p:nvPr>
        </p:nvSpPr>
        <p:spPr/>
        <p:txBody>
          <a:bodyPr>
            <a:normAutofit fontScale="47500" lnSpcReduction="20000"/>
          </a:bodyPr>
          <a:lstStyle/>
          <a:p>
            <a:pPr marL="0" indent="0">
              <a:buNone/>
            </a:pPr>
            <a:r>
              <a:rPr lang="en-US" sz="4000" dirty="0"/>
              <a:t>When we try to understand the main difference between a public and private </a:t>
            </a:r>
            <a:r>
              <a:rPr lang="en-US" sz="4000" dirty="0" err="1"/>
              <a:t>blockchain</a:t>
            </a:r>
            <a:r>
              <a:rPr lang="en-US" sz="4000" dirty="0"/>
              <a:t>, it is important to appreciate that the terminology in the media gets routinely improperly stated.</a:t>
            </a:r>
          </a:p>
          <a:p>
            <a:pPr marL="0" indent="0">
              <a:buNone/>
            </a:pPr>
            <a:r>
              <a:rPr lang="en-US" sz="4000" dirty="0"/>
              <a:t>If you have some time and would like a much deeper dive into public </a:t>
            </a:r>
            <a:r>
              <a:rPr lang="en-US" sz="4000" dirty="0" err="1"/>
              <a:t>blockchain</a:t>
            </a:r>
            <a:r>
              <a:rPr lang="en-US" sz="4000" dirty="0"/>
              <a:t> vs. private </a:t>
            </a:r>
            <a:r>
              <a:rPr lang="en-US" sz="4000" dirty="0" err="1"/>
              <a:t>blockchain</a:t>
            </a:r>
            <a:r>
              <a:rPr lang="en-US" sz="4000" dirty="0"/>
              <a:t> for the enterprise, there is a great webinar on this topic: "</a:t>
            </a:r>
            <a:r>
              <a:rPr lang="en-US" sz="4000" i="1" dirty="0">
                <a:hlinkClick r:id="rId2"/>
              </a:rPr>
              <a:t>Public </a:t>
            </a:r>
            <a:r>
              <a:rPr lang="en-US" sz="4000" i="1" dirty="0" err="1">
                <a:hlinkClick r:id="rId2"/>
              </a:rPr>
              <a:t>Blockchain</a:t>
            </a:r>
            <a:r>
              <a:rPr lang="en-US" sz="4000" i="1" dirty="0">
                <a:hlinkClick r:id="rId2"/>
              </a:rPr>
              <a:t> </a:t>
            </a:r>
            <a:r>
              <a:rPr lang="en-US" sz="4000" i="1" dirty="0" err="1">
                <a:hlinkClick r:id="rId2"/>
              </a:rPr>
              <a:t>vs</a:t>
            </a:r>
            <a:r>
              <a:rPr lang="en-US" sz="4000" i="1" dirty="0">
                <a:hlinkClick r:id="rId2"/>
              </a:rPr>
              <a:t> Private </a:t>
            </a:r>
            <a:r>
              <a:rPr lang="en-US" sz="4000" i="1" dirty="0" err="1">
                <a:hlinkClick r:id="rId2"/>
              </a:rPr>
              <a:t>Blockchain</a:t>
            </a:r>
            <a:r>
              <a:rPr lang="en-US" sz="4000" i="1" dirty="0">
                <a:hlinkClick r:id="rId2"/>
              </a:rPr>
              <a:t> for the Enterprise</a:t>
            </a:r>
            <a:r>
              <a:rPr lang="en-US" sz="4000" dirty="0" smtClean="0"/>
              <a:t>".</a:t>
            </a:r>
          </a:p>
          <a:p>
            <a:pPr marL="0" indent="0">
              <a:buNone/>
            </a:pPr>
            <a:endParaRPr lang="en-US" sz="4000" dirty="0"/>
          </a:p>
          <a:p>
            <a:pPr marL="0" indent="0">
              <a:buNone/>
            </a:pPr>
            <a:r>
              <a:rPr lang="en-US" sz="4000" dirty="0"/>
              <a:t>A public </a:t>
            </a:r>
            <a:r>
              <a:rPr lang="en-US" sz="4000" dirty="0" err="1"/>
              <a:t>blockchain</a:t>
            </a:r>
            <a:r>
              <a:rPr lang="en-US" sz="4000" dirty="0"/>
              <a:t> is really a</a:t>
            </a:r>
            <a:r>
              <a:rPr lang="en-US" sz="4000" b="1" dirty="0"/>
              <a:t> </a:t>
            </a:r>
            <a:r>
              <a:rPr lang="en-US" sz="4000" b="1" dirty="0" err="1"/>
              <a:t>permissionless</a:t>
            </a:r>
            <a:r>
              <a:rPr lang="en-US" sz="4000" dirty="0"/>
              <a:t> </a:t>
            </a:r>
            <a:r>
              <a:rPr lang="en-US" sz="4000" dirty="0" err="1"/>
              <a:t>blockchain</a:t>
            </a:r>
            <a:r>
              <a:rPr lang="en-US" sz="4000" dirty="0"/>
              <a:t>. Anyone can effectively join the </a:t>
            </a:r>
            <a:r>
              <a:rPr lang="en-US" sz="4000" dirty="0" err="1"/>
              <a:t>blockchain</a:t>
            </a:r>
            <a:r>
              <a:rPr lang="en-US" sz="4000" dirty="0"/>
              <a:t>, meaning that they can read, write, or participate with a public </a:t>
            </a:r>
            <a:r>
              <a:rPr lang="en-US" sz="4000" dirty="0" err="1"/>
              <a:t>blockchain</a:t>
            </a:r>
            <a:r>
              <a:rPr lang="en-US" sz="4000" dirty="0"/>
              <a:t>. Public chains are decentralized, no one entity has control over the network, and they are secure in that the data can't be changed once validated on the </a:t>
            </a:r>
            <a:r>
              <a:rPr lang="en-US" sz="4000" dirty="0" err="1"/>
              <a:t>blockchain</a:t>
            </a:r>
            <a:r>
              <a:rPr lang="en-US" sz="4000" dirty="0"/>
              <a:t>.  </a:t>
            </a:r>
          </a:p>
          <a:p>
            <a:pPr marL="0" indent="0">
              <a:buNone/>
            </a:pPr>
            <a:endParaRPr lang="en-US" sz="4000" dirty="0"/>
          </a:p>
          <a:p>
            <a:pPr marL="0" indent="0">
              <a:buNone/>
            </a:pPr>
            <a:r>
              <a:rPr lang="en-US" sz="4000" dirty="0"/>
              <a:t>A private </a:t>
            </a:r>
            <a:r>
              <a:rPr lang="en-US" sz="4000" dirty="0" err="1"/>
              <a:t>blockchain</a:t>
            </a:r>
            <a:r>
              <a:rPr lang="en-US" sz="4000" dirty="0"/>
              <a:t> is really a </a:t>
            </a:r>
            <a:r>
              <a:rPr lang="en-US" sz="4000" b="1" dirty="0"/>
              <a:t>permissioned</a:t>
            </a:r>
            <a:r>
              <a:rPr lang="en-US" sz="4000" dirty="0"/>
              <a:t> </a:t>
            </a:r>
            <a:r>
              <a:rPr lang="en-US" sz="4000" dirty="0" err="1"/>
              <a:t>blockchain</a:t>
            </a:r>
            <a:r>
              <a:rPr lang="en-US" sz="4000" dirty="0"/>
              <a:t>. Permissioned networks place restrictions on who is allowed to participate in the network and in what transactions.</a:t>
            </a:r>
          </a:p>
          <a:p>
            <a:pPr marL="0" indent="0">
              <a:buNone/>
            </a:pPr>
            <a:r>
              <a:rPr lang="en-US" dirty="0"/>
              <a:t/>
            </a:r>
            <a:br>
              <a:rPr lang="en-US" dirty="0"/>
            </a:br>
            <a:endParaRPr lang="en-US" b="1" dirty="0"/>
          </a:p>
        </p:txBody>
      </p:sp>
    </p:spTree>
    <p:extLst>
      <p:ext uri="{BB962C8B-B14F-4D97-AF65-F5344CB8AC3E}">
        <p14:creationId xmlns:p14="http://schemas.microsoft.com/office/powerpoint/2010/main" val="413498899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Public </a:t>
            </a:r>
            <a:r>
              <a:rPr lang="en-US" b="1" dirty="0" err="1"/>
              <a:t>Blockchain</a:t>
            </a:r>
            <a:r>
              <a:rPr lang="en-US" b="1" dirty="0"/>
              <a:t> </a:t>
            </a:r>
            <a:r>
              <a:rPr lang="en-US" b="1" dirty="0" smtClean="0"/>
              <a:t>Benefits</a:t>
            </a:r>
            <a:endParaRPr lang="en-US" dirty="0"/>
          </a:p>
        </p:txBody>
      </p:sp>
      <p:sp>
        <p:nvSpPr>
          <p:cNvPr id="3" name="Content Placeholder 2"/>
          <p:cNvSpPr>
            <a:spLocks noGrp="1"/>
          </p:cNvSpPr>
          <p:nvPr>
            <p:ph idx="1"/>
          </p:nvPr>
        </p:nvSpPr>
        <p:spPr>
          <a:xfrm>
            <a:off x="457200" y="1600200"/>
            <a:ext cx="5334000" cy="4525963"/>
          </a:xfrm>
        </p:spPr>
        <p:txBody>
          <a:bodyPr>
            <a:normAutofit fontScale="55000" lnSpcReduction="20000"/>
          </a:bodyPr>
          <a:lstStyle/>
          <a:p>
            <a:r>
              <a:rPr lang="en-US" b="1" dirty="0"/>
              <a:t>Open Read and Write</a:t>
            </a:r>
            <a:br>
              <a:rPr lang="en-US" b="1" dirty="0"/>
            </a:br>
            <a:r>
              <a:rPr lang="en-US" dirty="0"/>
              <a:t>Anyone can participate by submitting transactions to the </a:t>
            </a:r>
            <a:r>
              <a:rPr lang="en-US" dirty="0" err="1"/>
              <a:t>blockchain</a:t>
            </a:r>
            <a:r>
              <a:rPr lang="en-US" dirty="0"/>
              <a:t>, such as </a:t>
            </a:r>
            <a:r>
              <a:rPr lang="en-US" dirty="0" err="1"/>
              <a:t>Ethereum</a:t>
            </a:r>
            <a:r>
              <a:rPr lang="en-US" dirty="0"/>
              <a:t> or </a:t>
            </a:r>
            <a:r>
              <a:rPr lang="en-US" dirty="0" err="1"/>
              <a:t>Bitcoin</a:t>
            </a:r>
            <a:r>
              <a:rPr lang="en-US" dirty="0"/>
              <a:t>; transactions can be viewed on the </a:t>
            </a:r>
            <a:r>
              <a:rPr lang="en-US" dirty="0" err="1"/>
              <a:t>blockchain</a:t>
            </a:r>
            <a:r>
              <a:rPr lang="en-US" dirty="0"/>
              <a:t> explorer.</a:t>
            </a:r>
          </a:p>
          <a:p>
            <a:r>
              <a:rPr lang="en-US" b="1" dirty="0"/>
              <a:t>Ledger Is Distributed</a:t>
            </a:r>
            <a:r>
              <a:rPr lang="en-US" dirty="0"/>
              <a:t> </a:t>
            </a:r>
            <a:br>
              <a:rPr lang="en-US" dirty="0"/>
            </a:br>
            <a:r>
              <a:rPr lang="en-US" dirty="0"/>
              <a:t>The database is not centralized like in a client- server approach, and all nodes in the </a:t>
            </a:r>
            <a:r>
              <a:rPr lang="en-US" dirty="0" err="1"/>
              <a:t>blockchain</a:t>
            </a:r>
            <a:r>
              <a:rPr lang="en-US" dirty="0"/>
              <a:t> participate in the transaction validation.</a:t>
            </a:r>
          </a:p>
          <a:p>
            <a:r>
              <a:rPr lang="en-US" b="1" dirty="0"/>
              <a:t>Immutable</a:t>
            </a:r>
            <a:r>
              <a:rPr lang="en-US" dirty="0"/>
              <a:t> </a:t>
            </a:r>
            <a:br>
              <a:rPr lang="en-US" dirty="0"/>
            </a:br>
            <a:r>
              <a:rPr lang="en-US" dirty="0"/>
              <a:t>When something is written to the </a:t>
            </a:r>
            <a:r>
              <a:rPr lang="en-US" dirty="0" err="1"/>
              <a:t>blockchain</a:t>
            </a:r>
            <a:r>
              <a:rPr lang="en-US" dirty="0"/>
              <a:t>, it can not be changed.</a:t>
            </a:r>
          </a:p>
          <a:p>
            <a:r>
              <a:rPr lang="en-US" b="1" dirty="0"/>
              <a:t>Secure Due to Mining (51% rule)</a:t>
            </a:r>
            <a:r>
              <a:rPr lang="en-US" dirty="0"/>
              <a:t> </a:t>
            </a:r>
            <a:br>
              <a:rPr lang="en-US" dirty="0"/>
            </a:br>
            <a:r>
              <a:rPr lang="en-US" dirty="0"/>
              <a:t>For example, with </a:t>
            </a:r>
            <a:r>
              <a:rPr lang="en-US" dirty="0" err="1"/>
              <a:t>Bitcoin</a:t>
            </a:r>
            <a:r>
              <a:rPr lang="en-US" dirty="0"/>
              <a:t>, obtaining a majority of network power could potentially enable massive double spending, and the ability to prevent transaction confirmations, among other potentially nefarious acts.</a:t>
            </a:r>
          </a:p>
          <a:p>
            <a:endParaRPr lang="en-US" dirty="0"/>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1676400"/>
            <a:ext cx="3224212"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696245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Private (Permissioned) </a:t>
            </a:r>
            <a:r>
              <a:rPr lang="en-US" b="1" dirty="0" err="1" smtClean="0"/>
              <a:t>Blockchains</a:t>
            </a:r>
            <a:endParaRPr lang="en-US" dirty="0"/>
          </a:p>
        </p:txBody>
      </p:sp>
      <p:sp>
        <p:nvSpPr>
          <p:cNvPr id="3" name="Content Placeholder 2"/>
          <p:cNvSpPr>
            <a:spLocks noGrp="1"/>
          </p:cNvSpPr>
          <p:nvPr>
            <p:ph idx="1"/>
          </p:nvPr>
        </p:nvSpPr>
        <p:spPr/>
        <p:txBody>
          <a:bodyPr>
            <a:normAutofit fontScale="70000" lnSpcReduction="20000"/>
          </a:bodyPr>
          <a:lstStyle/>
          <a:p>
            <a:r>
              <a:rPr lang="en-US" dirty="0"/>
              <a:t>Private </a:t>
            </a:r>
            <a:r>
              <a:rPr lang="en-US" dirty="0" err="1"/>
              <a:t>blockchains</a:t>
            </a:r>
            <a:r>
              <a:rPr lang="en-US" dirty="0"/>
              <a:t> are also referred to as permissioned or enterprise </a:t>
            </a:r>
            <a:r>
              <a:rPr lang="en-US" dirty="0" err="1"/>
              <a:t>blockchains</a:t>
            </a:r>
            <a:r>
              <a:rPr lang="en-US" dirty="0"/>
              <a:t>. Enterprises need to ensure some level of security, privacy, compliance, performance, and many of the properties that a private </a:t>
            </a:r>
            <a:r>
              <a:rPr lang="en-US" dirty="0" err="1"/>
              <a:t>blockchain</a:t>
            </a:r>
            <a:r>
              <a:rPr lang="en-US" dirty="0"/>
              <a:t> can provide.</a:t>
            </a:r>
          </a:p>
          <a:p>
            <a:r>
              <a:rPr lang="en-US" dirty="0"/>
              <a:t>Can be open sourced, consortium, or privately developed. There are many options for a private </a:t>
            </a:r>
            <a:r>
              <a:rPr lang="en-US" dirty="0" err="1"/>
              <a:t>blockchain</a:t>
            </a:r>
            <a:r>
              <a:rPr lang="en-US" dirty="0"/>
              <a:t>, and the most common ones are R3 </a:t>
            </a:r>
            <a:r>
              <a:rPr lang="en-US" dirty="0" err="1"/>
              <a:t>Corda</a:t>
            </a:r>
            <a:r>
              <a:rPr lang="en-US" dirty="0"/>
              <a:t>, </a:t>
            </a:r>
            <a:r>
              <a:rPr lang="en-US" dirty="0" err="1"/>
              <a:t>Hyperledger</a:t>
            </a:r>
            <a:r>
              <a:rPr lang="en-US" dirty="0"/>
              <a:t>, and Quorum.</a:t>
            </a:r>
          </a:p>
          <a:p>
            <a:r>
              <a:rPr lang="en-US" dirty="0"/>
              <a:t>Transactions are processed by select nodes in the </a:t>
            </a:r>
            <a:r>
              <a:rPr lang="en-US" dirty="0" err="1"/>
              <a:t>blockchain</a:t>
            </a:r>
            <a:r>
              <a:rPr lang="en-US" dirty="0"/>
              <a:t>. From a performance perspective, this is where having only a few nodes process transactions vs. 14,000 nodes in </a:t>
            </a:r>
            <a:r>
              <a:rPr lang="en-US" dirty="0" err="1"/>
              <a:t>Ethereum’s</a:t>
            </a:r>
            <a:r>
              <a:rPr lang="en-US" dirty="0"/>
              <a:t> case can really create a performance gain around latency and transaction speed.</a:t>
            </a:r>
          </a:p>
          <a:p>
            <a:r>
              <a:rPr lang="en-US" dirty="0"/>
              <a:t>Transactions are not publicly viewable (transparent) in the </a:t>
            </a:r>
            <a:r>
              <a:rPr lang="en-US" dirty="0" err="1"/>
              <a:t>blockchain</a:t>
            </a:r>
            <a:r>
              <a:rPr lang="en-US" dirty="0"/>
              <a:t>, and only select nodes can access the ledger.</a:t>
            </a:r>
          </a:p>
          <a:p>
            <a:r>
              <a:rPr lang="en-US" dirty="0"/>
              <a:t>Locally distributed, examples include: R3 </a:t>
            </a:r>
            <a:r>
              <a:rPr lang="en-US" dirty="0" err="1"/>
              <a:t>Corda</a:t>
            </a:r>
            <a:r>
              <a:rPr lang="en-US" dirty="0"/>
              <a:t> can transact between nodes, and the rest of the </a:t>
            </a:r>
            <a:r>
              <a:rPr lang="en-US" dirty="0" err="1"/>
              <a:t>blockchain</a:t>
            </a:r>
            <a:r>
              <a:rPr lang="en-US" dirty="0"/>
              <a:t> does not participate.</a:t>
            </a:r>
          </a:p>
          <a:p>
            <a:pPr marL="0" indent="0">
              <a:buNone/>
            </a:pPr>
            <a:endParaRPr lang="en-US" dirty="0"/>
          </a:p>
        </p:txBody>
      </p:sp>
    </p:spTree>
    <p:extLst>
      <p:ext uri="{BB962C8B-B14F-4D97-AF65-F5344CB8AC3E}">
        <p14:creationId xmlns:p14="http://schemas.microsoft.com/office/powerpoint/2010/main" val="37726998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Private (Permissioned) </a:t>
            </a:r>
            <a:r>
              <a:rPr lang="en-US" b="1" dirty="0" err="1"/>
              <a:t>Blockchain</a:t>
            </a:r>
            <a:r>
              <a:rPr lang="en-US" b="1" dirty="0"/>
              <a:t> </a:t>
            </a:r>
            <a:r>
              <a:rPr lang="en-US" b="1" dirty="0" smtClean="0"/>
              <a:t>Benefits</a:t>
            </a:r>
            <a:endParaRPr lang="en-US" dirty="0"/>
          </a:p>
        </p:txBody>
      </p:sp>
      <p:sp>
        <p:nvSpPr>
          <p:cNvPr id="3" name="Content Placeholder 2"/>
          <p:cNvSpPr>
            <a:spLocks noGrp="1"/>
          </p:cNvSpPr>
          <p:nvPr>
            <p:ph idx="1"/>
          </p:nvPr>
        </p:nvSpPr>
        <p:spPr/>
        <p:txBody>
          <a:bodyPr>
            <a:normAutofit fontScale="62500" lnSpcReduction="20000"/>
          </a:bodyPr>
          <a:lstStyle/>
          <a:p>
            <a:r>
              <a:rPr lang="en-US" b="1" dirty="0"/>
              <a:t>Enterprise Permissioned</a:t>
            </a:r>
            <a:r>
              <a:rPr lang="en-US" dirty="0"/>
              <a:t> </a:t>
            </a:r>
            <a:br>
              <a:rPr lang="en-US" dirty="0"/>
            </a:br>
            <a:r>
              <a:rPr lang="en-US" dirty="0"/>
              <a:t>The enterprise controls the resources and access to the </a:t>
            </a:r>
            <a:r>
              <a:rPr lang="en-US" dirty="0" err="1"/>
              <a:t>blockchain</a:t>
            </a:r>
            <a:r>
              <a:rPr lang="en-US" dirty="0"/>
              <a:t>, hence private and/or permissioned.</a:t>
            </a:r>
          </a:p>
          <a:p>
            <a:r>
              <a:rPr lang="en-US" b="1" dirty="0"/>
              <a:t>Faster Transactions</a:t>
            </a:r>
            <a:br>
              <a:rPr lang="en-US" b="1" dirty="0"/>
            </a:br>
            <a:r>
              <a:rPr lang="en-US" dirty="0"/>
              <a:t>When you distribute the nodes locally, but also have much less nodes to participate in the ledger, the performance is faster. </a:t>
            </a:r>
          </a:p>
          <a:p>
            <a:r>
              <a:rPr lang="en-US" b="1" dirty="0"/>
              <a:t>Better Scalability</a:t>
            </a:r>
            <a:br>
              <a:rPr lang="en-US" b="1" dirty="0"/>
            </a:br>
            <a:r>
              <a:rPr lang="en-US" dirty="0"/>
              <a:t>Being able to add nodes and services on demand can provide a great advantage to the enterprise.</a:t>
            </a:r>
          </a:p>
          <a:p>
            <a:r>
              <a:rPr lang="en-US" b="1" dirty="0"/>
              <a:t>Compliance Support</a:t>
            </a:r>
            <a:br>
              <a:rPr lang="en-US" b="1" dirty="0"/>
            </a:br>
            <a:r>
              <a:rPr lang="en-US" dirty="0"/>
              <a:t>As an enterprise, you likely would have compliance requirements to adhere to, and having control of your infrastructure would enable this requirement more seamlessly.</a:t>
            </a:r>
          </a:p>
          <a:p>
            <a:r>
              <a:rPr lang="en-US" b="1" dirty="0"/>
              <a:t>Consensus More Efficient (less nodes)</a:t>
            </a:r>
            <a:br>
              <a:rPr lang="en-US" b="1" dirty="0"/>
            </a:br>
            <a:r>
              <a:rPr lang="en-US" dirty="0"/>
              <a:t>Enterprise or private </a:t>
            </a:r>
            <a:r>
              <a:rPr lang="en-US" dirty="0" err="1"/>
              <a:t>blockchains</a:t>
            </a:r>
            <a:r>
              <a:rPr lang="en-US" dirty="0"/>
              <a:t> have less nodes and usually have a different consensus algorithm, such as BFT vs. POW.</a:t>
            </a:r>
          </a:p>
          <a:p>
            <a:pPr marL="0" indent="0">
              <a:buNone/>
            </a:pPr>
            <a:endParaRPr lang="en-US" dirty="0"/>
          </a:p>
        </p:txBody>
      </p:sp>
    </p:spTree>
    <p:extLst>
      <p:ext uri="{BB962C8B-B14F-4D97-AF65-F5344CB8AC3E}">
        <p14:creationId xmlns:p14="http://schemas.microsoft.com/office/powerpoint/2010/main" val="88475970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Public and Private </a:t>
            </a:r>
            <a:r>
              <a:rPr lang="en-US" b="1" dirty="0" err="1"/>
              <a:t>Blockchain</a:t>
            </a:r>
            <a:r>
              <a:rPr lang="en-US" b="1" dirty="0"/>
              <a:t> </a:t>
            </a:r>
            <a:r>
              <a:rPr lang="en-US" b="1" dirty="0" smtClean="0"/>
              <a:t>Decisions</a:t>
            </a:r>
            <a:endParaRPr lang="en-US" dirty="0"/>
          </a:p>
        </p:txBody>
      </p:sp>
      <p:sp>
        <p:nvSpPr>
          <p:cNvPr id="3" name="Content Placeholder 2"/>
          <p:cNvSpPr>
            <a:spLocks noGrp="1"/>
          </p:cNvSpPr>
          <p:nvPr>
            <p:ph idx="1"/>
          </p:nvPr>
        </p:nvSpPr>
        <p:spPr/>
        <p:txBody>
          <a:bodyPr/>
          <a:lstStyle/>
          <a:p>
            <a:pPr marL="0" indent="0">
              <a:buNone/>
            </a:pPr>
            <a:endParaRPr lang="en-US" dirty="0"/>
          </a:p>
        </p:txBody>
      </p:sp>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524000"/>
            <a:ext cx="6934200" cy="46280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391216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BLOCKCHAIN FLOW</a:t>
            </a:r>
            <a:endParaRPr lang="en-US" dirty="0"/>
          </a:p>
        </p:txBody>
      </p:sp>
      <p:sp>
        <p:nvSpPr>
          <p:cNvPr id="3" name="Content Placeholder 2"/>
          <p:cNvSpPr>
            <a:spLocks noGrp="1"/>
          </p:cNvSpPr>
          <p:nvPr>
            <p:ph idx="1"/>
          </p:nvPr>
        </p:nvSpPr>
        <p:spPr>
          <a:xfrm>
            <a:off x="457200" y="1600200"/>
            <a:ext cx="5410200" cy="4525963"/>
          </a:xfrm>
        </p:spPr>
        <p:txBody>
          <a:bodyPr>
            <a:normAutofit fontScale="85000" lnSpcReduction="10000"/>
          </a:bodyPr>
          <a:lstStyle/>
          <a:p>
            <a:pPr marL="0" indent="0">
              <a:buNone/>
            </a:pPr>
            <a:r>
              <a:rPr lang="en-US" dirty="0" err="1"/>
              <a:t>Blockchain</a:t>
            </a:r>
            <a:r>
              <a:rPr lang="en-US" dirty="0"/>
              <a:t> architect designs and builds </a:t>
            </a:r>
            <a:r>
              <a:rPr lang="en-US" dirty="0" err="1"/>
              <a:t>blockchain</a:t>
            </a:r>
            <a:r>
              <a:rPr lang="en-US" dirty="0"/>
              <a:t> </a:t>
            </a:r>
            <a:r>
              <a:rPr lang="en-US" dirty="0" smtClean="0"/>
              <a:t>network:</a:t>
            </a:r>
          </a:p>
          <a:p>
            <a:r>
              <a:rPr lang="en-US" dirty="0" smtClean="0"/>
              <a:t>Optionally</a:t>
            </a:r>
            <a:r>
              <a:rPr lang="en-US" dirty="0"/>
              <a:t>, traditional databases are set up to store data </a:t>
            </a:r>
            <a:r>
              <a:rPr lang="en-US" dirty="0" smtClean="0"/>
              <a:t>off-chain.</a:t>
            </a:r>
          </a:p>
          <a:p>
            <a:r>
              <a:rPr lang="en-US" dirty="0" smtClean="0"/>
              <a:t>Optionally</a:t>
            </a:r>
            <a:r>
              <a:rPr lang="en-US" dirty="0"/>
              <a:t>, external processors are set up to allow </a:t>
            </a:r>
            <a:r>
              <a:rPr lang="en-US" dirty="0" err="1"/>
              <a:t>blockchain</a:t>
            </a:r>
            <a:r>
              <a:rPr lang="en-US" dirty="0"/>
              <a:t> to offload computation if </a:t>
            </a:r>
            <a:r>
              <a:rPr lang="en-US" dirty="0" smtClean="0"/>
              <a:t>necessary.</a:t>
            </a:r>
          </a:p>
          <a:p>
            <a:r>
              <a:rPr lang="en-US" dirty="0" smtClean="0"/>
              <a:t>Optionally</a:t>
            </a:r>
            <a:r>
              <a:rPr lang="en-US" dirty="0"/>
              <a:t>, peer relationships are set up with external systems via system integration.</a:t>
            </a:r>
          </a:p>
          <a:p>
            <a:pPr marL="0" indent="0">
              <a:buNone/>
            </a:pPr>
            <a:endParaRPr lang="en-US" dirty="0"/>
          </a:p>
        </p:txBody>
      </p:sp>
      <p:pic>
        <p:nvPicPr>
          <p:cNvPr id="399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1600200"/>
            <a:ext cx="2533650" cy="415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099481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err="1"/>
              <a:t>Blockchain</a:t>
            </a:r>
            <a:r>
              <a:rPr lang="en-US" b="1" dirty="0"/>
              <a:t> Prehistory to Early History: </a:t>
            </a:r>
            <a:r>
              <a:rPr lang="en-US" b="1" dirty="0" smtClean="0"/>
              <a:t>Operators</a:t>
            </a:r>
            <a:endParaRPr lang="en-US" dirty="0"/>
          </a:p>
        </p:txBody>
      </p:sp>
      <p:pic>
        <p:nvPicPr>
          <p:cNvPr id="409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18970" y="1710231"/>
            <a:ext cx="4906060" cy="4305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1989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Blockchain</a:t>
            </a:r>
            <a:r>
              <a:rPr lang="en-US" b="1" dirty="0"/>
              <a:t> Is </a:t>
            </a:r>
            <a:r>
              <a:rPr lang="en-US" b="1" dirty="0" smtClean="0"/>
              <a:t>Immutable</a:t>
            </a:r>
            <a:endParaRPr lang="en-US" dirty="0"/>
          </a:p>
        </p:txBody>
      </p:sp>
      <p:sp>
        <p:nvSpPr>
          <p:cNvPr id="3" name="Content Placeholder 2"/>
          <p:cNvSpPr>
            <a:spLocks noGrp="1"/>
          </p:cNvSpPr>
          <p:nvPr>
            <p:ph idx="1"/>
          </p:nvPr>
        </p:nvSpPr>
        <p:spPr/>
        <p:txBody>
          <a:bodyPr/>
          <a:lstStyle/>
          <a:p>
            <a:r>
              <a:rPr lang="en-US" dirty="0"/>
              <a:t>If the data is tampered with anywhere in the chain, the links will break in a very obvious way</a:t>
            </a:r>
            <a:r>
              <a:rPr lang="en-US" dirty="0" smtClean="0"/>
              <a:t>:</a:t>
            </a:r>
          </a:p>
          <a:p>
            <a:pPr marL="0" indent="0">
              <a:buNone/>
            </a:pP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 y="3505200"/>
            <a:ext cx="8021637"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808836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err="1"/>
              <a:t>Blockchain</a:t>
            </a:r>
            <a:r>
              <a:rPr lang="en-US" b="1" dirty="0"/>
              <a:t> Prehistory to Early History: </a:t>
            </a:r>
            <a:r>
              <a:rPr lang="en-US" b="1" dirty="0" smtClean="0"/>
              <a:t>Users</a:t>
            </a:r>
            <a:endParaRPr lang="en-US" dirty="0"/>
          </a:p>
        </p:txBody>
      </p:sp>
      <p:sp>
        <p:nvSpPr>
          <p:cNvPr id="3" name="Content Placeholder 2"/>
          <p:cNvSpPr>
            <a:spLocks noGrp="1"/>
          </p:cNvSpPr>
          <p:nvPr>
            <p:ph idx="1"/>
          </p:nvPr>
        </p:nvSpPr>
        <p:spPr/>
        <p:txBody>
          <a:bodyPr/>
          <a:lstStyle/>
          <a:p>
            <a:pPr marL="0" indent="0">
              <a:buNone/>
            </a:pPr>
            <a:endParaRPr lang="en-US" b="1" dirty="0"/>
          </a:p>
        </p:txBody>
      </p:sp>
      <p:pic>
        <p:nvPicPr>
          <p:cNvPr id="419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600199"/>
            <a:ext cx="7058025" cy="414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298179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err="1"/>
              <a:t>Blockchain</a:t>
            </a:r>
            <a:r>
              <a:rPr lang="en-US" sz="3200" b="1" dirty="0"/>
              <a:t> Prehistory to Early History: Developers and Smart </a:t>
            </a:r>
            <a:r>
              <a:rPr lang="en-US" sz="3200" b="1" dirty="0" smtClean="0"/>
              <a:t>Contracts</a:t>
            </a:r>
            <a:endParaRPr lang="en-US" sz="3200" dirty="0"/>
          </a:p>
        </p:txBody>
      </p:sp>
      <p:sp>
        <p:nvSpPr>
          <p:cNvPr id="3" name="Content Placeholder 2"/>
          <p:cNvSpPr>
            <a:spLocks noGrp="1"/>
          </p:cNvSpPr>
          <p:nvPr>
            <p:ph idx="1"/>
          </p:nvPr>
        </p:nvSpPr>
        <p:spPr/>
        <p:txBody>
          <a:bodyPr/>
          <a:lstStyle/>
          <a:p>
            <a:pPr marL="0" indent="0">
              <a:buNone/>
            </a:pPr>
            <a:endParaRPr lang="en-US" dirty="0"/>
          </a:p>
        </p:txBody>
      </p:sp>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33500"/>
            <a:ext cx="90678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308081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err="1"/>
              <a:t>Blockchain</a:t>
            </a:r>
            <a:r>
              <a:rPr lang="en-US" b="1" dirty="0"/>
              <a:t> Transaction Flow: Operation or Transaction </a:t>
            </a:r>
            <a:r>
              <a:rPr lang="en-US" b="1" dirty="0" smtClean="0"/>
              <a:t>Performed</a:t>
            </a:r>
            <a:endParaRPr lang="en-US" dirty="0"/>
          </a:p>
        </p:txBody>
      </p:sp>
      <p:sp>
        <p:nvSpPr>
          <p:cNvPr id="3" name="Content Placeholder 2"/>
          <p:cNvSpPr>
            <a:spLocks noGrp="1"/>
          </p:cNvSpPr>
          <p:nvPr>
            <p:ph idx="1"/>
          </p:nvPr>
        </p:nvSpPr>
        <p:spPr/>
        <p:txBody>
          <a:bodyPr/>
          <a:lstStyle/>
          <a:p>
            <a:pPr marL="0" indent="0">
              <a:buNone/>
            </a:pPr>
            <a:r>
              <a:rPr lang="en-US" dirty="0"/>
              <a:t>Once a </a:t>
            </a:r>
            <a:r>
              <a:rPr lang="en-US" dirty="0" err="1"/>
              <a:t>blockchain</a:t>
            </a:r>
            <a:r>
              <a:rPr lang="en-US" dirty="0"/>
              <a:t> solution is completely set up, end users can interact with its smart contracts to take advantage of its available functionality</a:t>
            </a:r>
            <a:r>
              <a:rPr lang="en-US" dirty="0" smtClean="0"/>
              <a:t>.</a:t>
            </a:r>
          </a:p>
          <a:p>
            <a:pPr marL="0" indent="0">
              <a:buNone/>
            </a:pPr>
            <a:endParaRPr lang="en-US" dirty="0"/>
          </a:p>
          <a:p>
            <a:pPr marL="0" indent="0">
              <a:buNone/>
            </a:pP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3429000"/>
            <a:ext cx="4953000" cy="178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264163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err="1"/>
              <a:t>Blockchain</a:t>
            </a:r>
            <a:r>
              <a:rPr lang="en-US" b="1" dirty="0"/>
              <a:t> Transaction Flow: Smart Contract </a:t>
            </a:r>
            <a:r>
              <a:rPr lang="en-US" b="1" dirty="0" smtClean="0"/>
              <a:t>Triggered</a:t>
            </a:r>
            <a:endParaRPr lang="en-US" dirty="0"/>
          </a:p>
        </p:txBody>
      </p:sp>
      <p:sp>
        <p:nvSpPr>
          <p:cNvPr id="3" name="Content Placeholder 2"/>
          <p:cNvSpPr>
            <a:spLocks noGrp="1"/>
          </p:cNvSpPr>
          <p:nvPr>
            <p:ph idx="1"/>
          </p:nvPr>
        </p:nvSpPr>
        <p:spPr/>
        <p:txBody>
          <a:bodyPr/>
          <a:lstStyle/>
          <a:p>
            <a:pPr marL="0" indent="0">
              <a:buNone/>
            </a:pPr>
            <a:r>
              <a:rPr lang="en-US" sz="2400" dirty="0"/>
              <a:t>To begin, a </a:t>
            </a:r>
            <a:r>
              <a:rPr lang="en-US" sz="2400" dirty="0" err="1"/>
              <a:t>blockchain</a:t>
            </a:r>
            <a:r>
              <a:rPr lang="en-US" sz="2400" dirty="0"/>
              <a:t> user performs an operation that should be stored on the </a:t>
            </a:r>
            <a:r>
              <a:rPr lang="en-US" sz="2400" dirty="0" err="1"/>
              <a:t>blockchain</a:t>
            </a:r>
            <a:r>
              <a:rPr lang="en-US" sz="2400" dirty="0"/>
              <a:t>. This can be accomplished by interacting with software that interfaces with a smart contract on the </a:t>
            </a:r>
            <a:r>
              <a:rPr lang="en-US" sz="2400" dirty="0" err="1"/>
              <a:t>blockchain</a:t>
            </a:r>
            <a:r>
              <a:rPr lang="en-US" sz="2400" dirty="0"/>
              <a:t>.</a:t>
            </a:r>
          </a:p>
          <a:p>
            <a:pPr marL="0" indent="0">
              <a:buNone/>
            </a:pP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5599" y="3276600"/>
            <a:ext cx="4953000" cy="249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321768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err="1"/>
              <a:t>Blockchain</a:t>
            </a:r>
            <a:r>
              <a:rPr lang="en-US" b="1" dirty="0"/>
              <a:t> Transaction Flow: Operators Spread </a:t>
            </a:r>
            <a:r>
              <a:rPr lang="en-US" b="1" dirty="0" smtClean="0"/>
              <a:t>Transaction</a:t>
            </a:r>
            <a:endParaRPr lang="en-US" dirty="0"/>
          </a:p>
        </p:txBody>
      </p:sp>
      <p:sp>
        <p:nvSpPr>
          <p:cNvPr id="3" name="Content Placeholder 2"/>
          <p:cNvSpPr>
            <a:spLocks noGrp="1"/>
          </p:cNvSpPr>
          <p:nvPr>
            <p:ph idx="1"/>
          </p:nvPr>
        </p:nvSpPr>
        <p:spPr/>
        <p:txBody>
          <a:bodyPr/>
          <a:lstStyle/>
          <a:p>
            <a:pPr marL="0" indent="0">
              <a:buNone/>
            </a:pPr>
            <a:r>
              <a:rPr lang="en-US" sz="2400" dirty="0"/>
              <a:t>Once the smart contract is triggered, the relevant code is encapsulated in a transaction, which spreads to all </a:t>
            </a:r>
            <a:r>
              <a:rPr lang="en-US" sz="2400" dirty="0" err="1"/>
              <a:t>blockchain</a:t>
            </a:r>
            <a:r>
              <a:rPr lang="en-US" sz="2400" dirty="0"/>
              <a:t> operators through peer-to-peer transactions on their network.</a:t>
            </a:r>
          </a:p>
          <a:p>
            <a:pPr marL="0" indent="0">
              <a:buNone/>
            </a:pP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6925" y="2895600"/>
            <a:ext cx="501015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067474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err="1"/>
              <a:t>Blockchain</a:t>
            </a:r>
            <a:r>
              <a:rPr lang="en-US" sz="3600" b="1" dirty="0"/>
              <a:t> Transaction Flow: Collections of Previous and Creation of </a:t>
            </a:r>
            <a:r>
              <a:rPr lang="en-US" sz="3600" b="1" dirty="0" smtClean="0"/>
              <a:t>New</a:t>
            </a:r>
            <a:endParaRPr lang="en-US" sz="3600" dirty="0"/>
          </a:p>
        </p:txBody>
      </p:sp>
      <p:sp>
        <p:nvSpPr>
          <p:cNvPr id="3" name="Content Placeholder 2"/>
          <p:cNvSpPr>
            <a:spLocks noGrp="1"/>
          </p:cNvSpPr>
          <p:nvPr>
            <p:ph idx="1"/>
          </p:nvPr>
        </p:nvSpPr>
        <p:spPr>
          <a:xfrm>
            <a:off x="457200" y="1600200"/>
            <a:ext cx="3886200" cy="4525963"/>
          </a:xfrm>
        </p:spPr>
        <p:txBody>
          <a:bodyPr>
            <a:normAutofit fontScale="92500"/>
          </a:bodyPr>
          <a:lstStyle/>
          <a:p>
            <a:pPr marL="0" indent="0">
              <a:buNone/>
            </a:pPr>
            <a:r>
              <a:rPr lang="en-US" sz="2400" dirty="0"/>
              <a:t>Through the </a:t>
            </a:r>
            <a:r>
              <a:rPr lang="en-US" sz="2400" dirty="0" err="1"/>
              <a:t>blockchain’s</a:t>
            </a:r>
            <a:r>
              <a:rPr lang="en-US" sz="2400" dirty="0"/>
              <a:t> consensus mechanism, one of the </a:t>
            </a:r>
            <a:r>
              <a:rPr lang="en-US" sz="2400" dirty="0" err="1"/>
              <a:t>blockchain</a:t>
            </a:r>
            <a:r>
              <a:rPr lang="en-US" sz="2400" dirty="0"/>
              <a:t> operators is selected to be the creator of the next block on the </a:t>
            </a:r>
            <a:r>
              <a:rPr lang="en-US" sz="2400" dirty="0" err="1"/>
              <a:t>blockchain</a:t>
            </a:r>
            <a:r>
              <a:rPr lang="en-US" sz="2400" dirty="0"/>
              <a:t>. This operator collects all of the transactions created since the previous block into a new block, and finalizes the new block.</a:t>
            </a:r>
          </a:p>
          <a:p>
            <a:pPr marL="0" indent="0">
              <a:buNone/>
            </a:pPr>
            <a:r>
              <a:rPr lang="en-US" dirty="0"/>
              <a:t/>
            </a:r>
            <a:br>
              <a:rPr lang="en-US" dirty="0"/>
            </a:b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1524000"/>
            <a:ext cx="4752975" cy="393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96970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err="1"/>
              <a:t>Blockchain</a:t>
            </a:r>
            <a:r>
              <a:rPr lang="en-US" b="1" dirty="0"/>
              <a:t> Transaction Flow: Spread New </a:t>
            </a:r>
            <a:r>
              <a:rPr lang="en-US" b="1" dirty="0" smtClean="0"/>
              <a:t>Block</a:t>
            </a:r>
            <a:endParaRPr lang="en-US" dirty="0"/>
          </a:p>
        </p:txBody>
      </p:sp>
      <p:sp>
        <p:nvSpPr>
          <p:cNvPr id="4" name="Content Placeholder 3"/>
          <p:cNvSpPr>
            <a:spLocks noGrp="1"/>
          </p:cNvSpPr>
          <p:nvPr>
            <p:ph idx="1"/>
          </p:nvPr>
        </p:nvSpPr>
        <p:spPr>
          <a:xfrm>
            <a:off x="457200" y="1600200"/>
            <a:ext cx="3991549" cy="4525963"/>
          </a:xfrm>
        </p:spPr>
        <p:txBody>
          <a:bodyPr/>
          <a:lstStyle/>
          <a:p>
            <a:pPr marL="0" indent="0">
              <a:buNone/>
            </a:pPr>
            <a:r>
              <a:rPr lang="en-US" dirty="0"/>
              <a:t>This block is spread throughout the peer network through the same peer-to-peer communications as transactions.</a:t>
            </a:r>
          </a:p>
          <a:p>
            <a:pPr marL="0" indent="0">
              <a:buNone/>
            </a:pPr>
            <a:endParaRPr lang="en-US"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8749" y="1600200"/>
            <a:ext cx="462915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086807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err="1"/>
              <a:t>Blockchain</a:t>
            </a:r>
            <a:r>
              <a:rPr lang="en-US" b="1" dirty="0"/>
              <a:t> Transaction Flow: Execute </a:t>
            </a:r>
            <a:r>
              <a:rPr lang="en-US" b="1" dirty="0" smtClean="0"/>
              <a:t>Code</a:t>
            </a:r>
            <a:endParaRPr lang="en-US" dirty="0"/>
          </a:p>
        </p:txBody>
      </p:sp>
      <p:sp>
        <p:nvSpPr>
          <p:cNvPr id="3" name="Content Placeholder 2"/>
          <p:cNvSpPr>
            <a:spLocks noGrp="1"/>
          </p:cNvSpPr>
          <p:nvPr>
            <p:ph idx="1"/>
          </p:nvPr>
        </p:nvSpPr>
        <p:spPr>
          <a:xfrm>
            <a:off x="457200" y="1600200"/>
            <a:ext cx="3962400" cy="4525963"/>
          </a:xfrm>
        </p:spPr>
        <p:txBody>
          <a:bodyPr>
            <a:normAutofit fontScale="77500" lnSpcReduction="20000"/>
          </a:bodyPr>
          <a:lstStyle/>
          <a:p>
            <a:pPr marL="0" indent="0">
              <a:buNone/>
            </a:pPr>
            <a:r>
              <a:rPr lang="en-US" dirty="0"/>
              <a:t>When block operators receive a copy of the new block, they add it to their copy of the distributed ledger and execute the smart contract code included in each transaction in the block. This guarantees that all members of the peer network agree on the current state of the </a:t>
            </a:r>
            <a:r>
              <a:rPr lang="en-US" dirty="0" err="1"/>
              <a:t>blockchain’s</a:t>
            </a:r>
            <a:r>
              <a:rPr lang="en-US" dirty="0"/>
              <a:t> distributed computer.</a:t>
            </a:r>
          </a:p>
          <a:p>
            <a:pPr marL="0" indent="0">
              <a:buNone/>
            </a:pP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1396637"/>
            <a:ext cx="4562475"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655336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err="1"/>
              <a:t>Blockchain</a:t>
            </a:r>
            <a:r>
              <a:rPr lang="en-US" b="1" dirty="0"/>
              <a:t> Transaction Flow: Operation </a:t>
            </a:r>
            <a:r>
              <a:rPr lang="en-US" b="1" dirty="0" smtClean="0"/>
              <a:t>Complete</a:t>
            </a:r>
            <a:endParaRPr lang="en-US" dirty="0"/>
          </a:p>
        </p:txBody>
      </p:sp>
      <p:sp>
        <p:nvSpPr>
          <p:cNvPr id="3" name="Content Placeholder 2"/>
          <p:cNvSpPr>
            <a:spLocks noGrp="1"/>
          </p:cNvSpPr>
          <p:nvPr>
            <p:ph idx="1"/>
          </p:nvPr>
        </p:nvSpPr>
        <p:spPr>
          <a:xfrm>
            <a:off x="457200" y="1600200"/>
            <a:ext cx="3962400" cy="4525963"/>
          </a:xfrm>
        </p:spPr>
        <p:txBody>
          <a:bodyPr>
            <a:normAutofit fontScale="85000" lnSpcReduction="20000"/>
          </a:bodyPr>
          <a:lstStyle/>
          <a:p>
            <a:pPr marL="0" indent="0">
              <a:buNone/>
            </a:pPr>
            <a:r>
              <a:rPr lang="en-US" dirty="0"/>
              <a:t>The user’s wallet monitors for the creation of new blocks that include transactions associated with the user. When a block containing the completed code from the user’s operation is received, an event is created to notify the user that the operation is complete.</a:t>
            </a:r>
          </a:p>
          <a:p>
            <a:pPr marL="0" indent="0">
              <a:buNone/>
            </a:pPr>
            <a:r>
              <a:rPr lang="en-US" dirty="0"/>
              <a:t/>
            </a:r>
            <a:br>
              <a:rPr lang="en-US" dirty="0"/>
            </a:b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1447800"/>
            <a:ext cx="4038977" cy="5257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573056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pPr marL="0" indent="0" algn="ctr">
              <a:buNone/>
            </a:pPr>
            <a:r>
              <a:rPr lang="en-US" sz="6000" dirty="0"/>
              <a:t>Consensus and Fault Tolerance </a:t>
            </a:r>
            <a:endParaRPr lang="en-US" sz="6000" dirty="0"/>
          </a:p>
        </p:txBody>
      </p:sp>
    </p:spTree>
    <p:extLst>
      <p:ext uri="{BB962C8B-B14F-4D97-AF65-F5344CB8AC3E}">
        <p14:creationId xmlns:p14="http://schemas.microsoft.com/office/powerpoint/2010/main" val="20360245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Blockchain</a:t>
            </a:r>
            <a:r>
              <a:rPr lang="en-US" b="1" dirty="0"/>
              <a:t> </a:t>
            </a:r>
            <a:r>
              <a:rPr lang="en-US" b="1" dirty="0" smtClean="0"/>
              <a:t>Components</a:t>
            </a:r>
            <a:endParaRPr lang="en-US" dirty="0"/>
          </a:p>
        </p:txBody>
      </p:sp>
      <p:sp>
        <p:nvSpPr>
          <p:cNvPr id="3" name="Content Placeholder 2"/>
          <p:cNvSpPr>
            <a:spLocks noGrp="1"/>
          </p:cNvSpPr>
          <p:nvPr>
            <p:ph idx="1"/>
          </p:nvPr>
        </p:nvSpPr>
        <p:spPr>
          <a:xfrm>
            <a:off x="457200" y="1447800"/>
            <a:ext cx="3429000" cy="4678363"/>
          </a:xfrm>
        </p:spPr>
        <p:txBody>
          <a:bodyPr>
            <a:normAutofit fontScale="92500" lnSpcReduction="10000"/>
          </a:bodyPr>
          <a:lstStyle/>
          <a:p>
            <a:r>
              <a:rPr lang="en-US" sz="1800" b="1" dirty="0"/>
              <a:t>Ledger</a:t>
            </a:r>
            <a:r>
              <a:rPr lang="en-US" sz="1800" dirty="0"/>
              <a:t>: A distributed, immutable historical record</a:t>
            </a:r>
          </a:p>
          <a:p>
            <a:r>
              <a:rPr lang="en-US" sz="1800" b="1" dirty="0"/>
              <a:t>Peer Network</a:t>
            </a:r>
            <a:r>
              <a:rPr lang="en-US" sz="1800" dirty="0"/>
              <a:t>: Stores, updates, and maintains the ledger</a:t>
            </a:r>
          </a:p>
          <a:p>
            <a:r>
              <a:rPr lang="en-US" sz="1800" b="1" dirty="0"/>
              <a:t>Membership Services</a:t>
            </a:r>
            <a:r>
              <a:rPr lang="en-US" sz="1800" dirty="0"/>
              <a:t>: User authentication, authorization, and identity management</a:t>
            </a:r>
          </a:p>
          <a:p>
            <a:r>
              <a:rPr lang="en-US" sz="1800" b="1" dirty="0"/>
              <a:t>Smart Contract</a:t>
            </a:r>
            <a:r>
              <a:rPr lang="en-US" sz="1800" dirty="0"/>
              <a:t>: Program that runs on the </a:t>
            </a:r>
            <a:r>
              <a:rPr lang="en-US" sz="1800" dirty="0" err="1"/>
              <a:t>blockchain</a:t>
            </a:r>
            <a:endParaRPr lang="en-US" sz="1800" dirty="0"/>
          </a:p>
          <a:p>
            <a:r>
              <a:rPr lang="en-US" sz="1800" b="1" dirty="0"/>
              <a:t>Wallet</a:t>
            </a:r>
            <a:r>
              <a:rPr lang="en-US" sz="1800" dirty="0"/>
              <a:t>: Stores users' credentials</a:t>
            </a:r>
          </a:p>
          <a:p>
            <a:r>
              <a:rPr lang="en-US" sz="1800" b="1" dirty="0"/>
              <a:t>Events</a:t>
            </a:r>
            <a:r>
              <a:rPr lang="en-US" sz="1800" dirty="0"/>
              <a:t>: Notifications of updates and actions on the </a:t>
            </a:r>
            <a:r>
              <a:rPr lang="en-US" sz="1800" dirty="0" err="1"/>
              <a:t>blockchain</a:t>
            </a:r>
            <a:endParaRPr lang="en-US" sz="1800" dirty="0"/>
          </a:p>
          <a:p>
            <a:r>
              <a:rPr lang="en-US" sz="1800" b="1" dirty="0"/>
              <a:t>Systems Management</a:t>
            </a:r>
            <a:r>
              <a:rPr lang="en-US" sz="1800" dirty="0"/>
              <a:t>: Component creation, modification, and monitoring</a:t>
            </a:r>
          </a:p>
          <a:p>
            <a:r>
              <a:rPr lang="en-US" sz="1800" b="1" dirty="0"/>
              <a:t>Systems Integration</a:t>
            </a:r>
            <a:r>
              <a:rPr lang="en-US" sz="1800" dirty="0"/>
              <a:t>: Integration of </a:t>
            </a:r>
            <a:r>
              <a:rPr lang="en-US" sz="1800" dirty="0" err="1"/>
              <a:t>blockchain</a:t>
            </a:r>
            <a:r>
              <a:rPr lang="en-US" sz="1800" dirty="0"/>
              <a:t> with external systems.</a:t>
            </a:r>
          </a:p>
          <a:p>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1447800"/>
            <a:ext cx="4344987" cy="4952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350308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Consensus in </a:t>
            </a:r>
            <a:r>
              <a:rPr lang="en-US" b="1" dirty="0" err="1" smtClean="0"/>
              <a:t>Blockchain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The </a:t>
            </a:r>
            <a:r>
              <a:rPr lang="en-US" sz="2400" dirty="0" err="1"/>
              <a:t>blockchain</a:t>
            </a:r>
            <a:r>
              <a:rPr lang="en-US" sz="2400" dirty="0"/>
              <a:t> is a distributed and decentralized system, which means that it needs to have a way of tracking the official current state of the system. Since the </a:t>
            </a:r>
            <a:r>
              <a:rPr lang="en-US" sz="2400" dirty="0" err="1"/>
              <a:t>blockchain</a:t>
            </a:r>
            <a:r>
              <a:rPr lang="en-US" sz="2400" dirty="0"/>
              <a:t> can include financial transactions and business agreements, it is important that all parties involved are in sync regarding the terms of the agreement.  </a:t>
            </a:r>
          </a:p>
          <a:p>
            <a:pPr marL="0" indent="0">
              <a:buNone/>
            </a:pPr>
            <a:r>
              <a:rPr lang="en-US" sz="2400" dirty="0"/>
              <a:t>In this section, we will discuss the details of how a </a:t>
            </a:r>
            <a:r>
              <a:rPr lang="en-US" sz="2400" dirty="0" err="1"/>
              <a:t>blockchain</a:t>
            </a:r>
            <a:r>
              <a:rPr lang="en-US" sz="2400" dirty="0"/>
              <a:t> network comes to agreement on the contents of the </a:t>
            </a:r>
            <a:r>
              <a:rPr lang="en-US" sz="2400" dirty="0" err="1"/>
              <a:t>blockchain</a:t>
            </a:r>
            <a:r>
              <a:rPr lang="en-US" sz="2400" dirty="0"/>
              <a:t>.</a:t>
            </a:r>
          </a:p>
          <a:p>
            <a:pPr marL="0" indent="0">
              <a:buNone/>
            </a:pP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4724400"/>
            <a:ext cx="2714625"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043912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Introduction to Consensus in the </a:t>
            </a:r>
            <a:r>
              <a:rPr lang="en-US" b="1" dirty="0" err="1" smtClean="0"/>
              <a:t>Blockchain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The </a:t>
            </a:r>
            <a:r>
              <a:rPr lang="en-US" sz="2400" dirty="0" err="1"/>
              <a:t>blockchain</a:t>
            </a:r>
            <a:r>
              <a:rPr lang="en-US" sz="2400" dirty="0"/>
              <a:t> is designed to be a shared, synchronized historical ledger, meaning that there needs to be a final decision at some point on what should and shouldn’t be included in the official record. Since </a:t>
            </a:r>
            <a:r>
              <a:rPr lang="en-US" sz="2400" dirty="0" err="1"/>
              <a:t>blockchain</a:t>
            </a:r>
            <a:r>
              <a:rPr lang="en-US" sz="2400" dirty="0"/>
              <a:t> is decentralized, there is no "higher authority" that can rubber-stamp and finalize the contents of a </a:t>
            </a:r>
            <a:r>
              <a:rPr lang="en-US" sz="2400" dirty="0" err="1" smtClean="0"/>
              <a:t>blockchain</a:t>
            </a:r>
            <a:r>
              <a:rPr lang="en-US" sz="2400" dirty="0" smtClean="0"/>
              <a:t> </a:t>
            </a:r>
            <a:r>
              <a:rPr lang="en-US" sz="2400" dirty="0"/>
              <a:t>block</a:t>
            </a:r>
            <a:r>
              <a:rPr lang="en-US" sz="2400" dirty="0" smtClean="0"/>
              <a:t>.</a:t>
            </a:r>
          </a:p>
          <a:p>
            <a:pPr marL="0" indent="0">
              <a:buNone/>
            </a:pPr>
            <a:endParaRPr lang="en-US" sz="2400"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0242" y="4332288"/>
            <a:ext cx="498157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297764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Introduction to Consensus in the </a:t>
            </a:r>
            <a:r>
              <a:rPr lang="en-US" b="1" dirty="0" err="1"/>
              <a:t>Blockchain</a:t>
            </a:r>
            <a:r>
              <a:rPr lang="en-US" b="1" dirty="0"/>
              <a:t>: </a:t>
            </a:r>
            <a:r>
              <a:rPr lang="en-US" b="1" dirty="0" smtClean="0"/>
              <a:t>Scarcity</a:t>
            </a:r>
            <a:endParaRPr lang="en-US" dirty="0"/>
          </a:p>
        </p:txBody>
      </p:sp>
      <p:sp>
        <p:nvSpPr>
          <p:cNvPr id="3" name="Content Placeholder 2"/>
          <p:cNvSpPr>
            <a:spLocks noGrp="1"/>
          </p:cNvSpPr>
          <p:nvPr>
            <p:ph idx="1"/>
          </p:nvPr>
        </p:nvSpPr>
        <p:spPr/>
        <p:txBody>
          <a:bodyPr>
            <a:normAutofit/>
          </a:bodyPr>
          <a:lstStyle/>
          <a:p>
            <a:pPr marL="0" indent="0">
              <a:buNone/>
            </a:pPr>
            <a:r>
              <a:rPr lang="en-US" sz="2000" dirty="0"/>
              <a:t>The method that Satoshi </a:t>
            </a:r>
            <a:r>
              <a:rPr lang="en-US" sz="2000" dirty="0" err="1"/>
              <a:t>Nakamoto</a:t>
            </a:r>
            <a:r>
              <a:rPr lang="en-US" sz="2000" dirty="0"/>
              <a:t>, the creator of </a:t>
            </a:r>
            <a:r>
              <a:rPr lang="en-US" sz="2000" dirty="0" err="1"/>
              <a:t>blockchain</a:t>
            </a:r>
            <a:r>
              <a:rPr lang="en-US" sz="2000" dirty="0"/>
              <a:t>, invented to achieve consensus is based on scarcity. In one way or another, </a:t>
            </a:r>
            <a:r>
              <a:rPr lang="en-US" sz="2000" dirty="0" err="1"/>
              <a:t>blockchain</a:t>
            </a:r>
            <a:r>
              <a:rPr lang="en-US" sz="2000" dirty="0"/>
              <a:t> consensus algorithms boil down to some kind of vote where the number of votes that a user has is tied to the amount of a limited resource that is under the user’s control. Based on the economic Laws of Supply and Demand, collecting enough of an asset to have a controlling share will drive up the price of the asset enough to make achieving that level of control unfeasibly expensive.</a:t>
            </a:r>
          </a:p>
          <a:p>
            <a:pPr marL="0" indent="0">
              <a:buNone/>
            </a:pP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3962400"/>
            <a:ext cx="487680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590147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Proof of Work: Computational </a:t>
            </a:r>
            <a:r>
              <a:rPr lang="en-US" b="1" dirty="0" smtClean="0"/>
              <a:t>Resources</a:t>
            </a:r>
            <a:endParaRPr lang="en-US" dirty="0"/>
          </a:p>
        </p:txBody>
      </p:sp>
      <p:sp>
        <p:nvSpPr>
          <p:cNvPr id="3" name="Content Placeholder 2"/>
          <p:cNvSpPr>
            <a:spLocks noGrp="1"/>
          </p:cNvSpPr>
          <p:nvPr>
            <p:ph idx="1"/>
          </p:nvPr>
        </p:nvSpPr>
        <p:spPr/>
        <p:txBody>
          <a:bodyPr>
            <a:normAutofit/>
          </a:bodyPr>
          <a:lstStyle/>
          <a:p>
            <a:pPr marL="0" indent="0">
              <a:buNone/>
            </a:pPr>
            <a:r>
              <a:rPr lang="en-US" sz="1400" dirty="0"/>
              <a:t>In Proof of Work, users in the </a:t>
            </a:r>
            <a:r>
              <a:rPr lang="en-US" sz="1400" dirty="0" err="1"/>
              <a:t>blockchain</a:t>
            </a:r>
            <a:r>
              <a:rPr lang="en-US" sz="1400" dirty="0"/>
              <a:t> network who want to create the next block (and win the associated reward) are called miners. To win the right to mine a block, miners race to find an acceptable solution to a “hard” cryptographic problem. As we discussed previously, “hard” mathematical problems can only be solved by random guessing. When a miner finds an acceptable solution, they create a block and broadcast it to the network, finalizing that block.</a:t>
            </a:r>
          </a:p>
          <a:p>
            <a:pPr marL="0" indent="0">
              <a:buNone/>
            </a:pPr>
            <a:r>
              <a:rPr lang="en-US" sz="1400" dirty="0"/>
              <a:t>Proof of Work exploits the scarcity of computational resources by choosing a problem that can only be solved by guessing. There is no limit on the number of guesses that a miner can make at once. Proof of Work, therefore, incentivizes miners to run as many mining machines as possible to maximize the probability that they are the first to find a solution to the problem. Since mining computers take money to purchase and money to run, the amount of control that a user can exert over the </a:t>
            </a:r>
            <a:r>
              <a:rPr lang="en-US" sz="1400" dirty="0" err="1"/>
              <a:t>blockchain</a:t>
            </a:r>
            <a:r>
              <a:rPr lang="en-US" sz="1400" dirty="0"/>
              <a:t> is limited by the amount of money they have available to invest in mining equipment.</a:t>
            </a:r>
          </a:p>
          <a:p>
            <a:pPr marL="0" indent="0">
              <a:buNone/>
            </a:pPr>
            <a:endParaRPr lang="en-US" sz="1200" dirty="0"/>
          </a:p>
          <a:p>
            <a:pPr marL="0" indent="0">
              <a:buNone/>
            </a:pPr>
            <a:endParaRPr lang="en-US" sz="1200" dirty="0"/>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4038600"/>
            <a:ext cx="7562850" cy="245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637230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Proof of Work: 51% </a:t>
            </a:r>
            <a:r>
              <a:rPr lang="en-US" b="1" dirty="0" smtClean="0"/>
              <a:t>Security</a:t>
            </a:r>
            <a:endParaRPr lang="en-US" dirty="0"/>
          </a:p>
        </p:txBody>
      </p:sp>
      <p:sp>
        <p:nvSpPr>
          <p:cNvPr id="3" name="Content Placeholder 2"/>
          <p:cNvSpPr>
            <a:spLocks noGrp="1"/>
          </p:cNvSpPr>
          <p:nvPr>
            <p:ph idx="1"/>
          </p:nvPr>
        </p:nvSpPr>
        <p:spPr/>
        <p:txBody>
          <a:bodyPr>
            <a:normAutofit/>
          </a:bodyPr>
          <a:lstStyle/>
          <a:p>
            <a:pPr marL="0" indent="0">
              <a:buNone/>
            </a:pPr>
            <a:r>
              <a:rPr lang="en-US" sz="2000" dirty="0"/>
              <a:t>The security of the Proof of Work consensus is based on the assumption that no one controls more than half of the computational resources of a </a:t>
            </a:r>
            <a:r>
              <a:rPr lang="en-US" sz="2000" dirty="0" err="1"/>
              <a:t>blockchain’s</a:t>
            </a:r>
            <a:r>
              <a:rPr lang="en-US" sz="2000" dirty="0"/>
              <a:t> mining network. If this was the case, the miner has a high probability of finding an acceptable solution to the mining puzzle before anyone else for every block in the </a:t>
            </a:r>
            <a:r>
              <a:rPr lang="en-US" sz="2000" dirty="0" err="1"/>
              <a:t>blockchain</a:t>
            </a:r>
            <a:r>
              <a:rPr lang="en-US" sz="2000" dirty="0"/>
              <a:t>. This gives the miner complete control of the </a:t>
            </a:r>
            <a:r>
              <a:rPr lang="en-US" sz="2000" dirty="0" err="1"/>
              <a:t>blockchain</a:t>
            </a:r>
            <a:r>
              <a:rPr lang="en-US" sz="2000" dirty="0"/>
              <a:t> and breaks the decentralization of </a:t>
            </a:r>
            <a:r>
              <a:rPr lang="en-US" sz="2000" dirty="0" err="1"/>
              <a:t>blockchain</a:t>
            </a:r>
            <a:r>
              <a:rPr lang="en-US" sz="2000" dirty="0" smtClean="0"/>
              <a:t>.</a:t>
            </a:r>
            <a:endParaRPr lang="en-US" sz="20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338" y="3714750"/>
            <a:ext cx="7553325" cy="245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981947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Proof of Stake: </a:t>
            </a:r>
            <a:r>
              <a:rPr lang="en-US" b="1" dirty="0" smtClean="0"/>
              <a:t>Stake</a:t>
            </a:r>
            <a:endParaRPr lang="en-US" dirty="0"/>
          </a:p>
        </p:txBody>
      </p:sp>
      <p:sp>
        <p:nvSpPr>
          <p:cNvPr id="3" name="Content Placeholder 2"/>
          <p:cNvSpPr>
            <a:spLocks noGrp="1"/>
          </p:cNvSpPr>
          <p:nvPr>
            <p:ph idx="1"/>
          </p:nvPr>
        </p:nvSpPr>
        <p:spPr>
          <a:xfrm>
            <a:off x="457200" y="1219200"/>
            <a:ext cx="8229600" cy="4906963"/>
          </a:xfrm>
        </p:spPr>
        <p:txBody>
          <a:bodyPr>
            <a:normAutofit/>
          </a:bodyPr>
          <a:lstStyle/>
          <a:p>
            <a:pPr marL="0" indent="0">
              <a:buNone/>
            </a:pPr>
            <a:r>
              <a:rPr lang="en-US" sz="1800" dirty="0"/>
              <a:t>Users in a Proof of Stake </a:t>
            </a:r>
            <a:r>
              <a:rPr lang="en-US" sz="1800" dirty="0" err="1"/>
              <a:t>blockchain</a:t>
            </a:r>
            <a:r>
              <a:rPr lang="en-US" sz="1800" dirty="0"/>
              <a:t> can "stake" or promise not to use the tokens they own. This gives them the opportunity to be selected as the next user to create or "forge" a new block and earn the reward. A block forger is pseudo-randomly selected from all of the users who have staked some of their assets, and the selection process is biased based on the size of the stake.</a:t>
            </a:r>
          </a:p>
          <a:p>
            <a:pPr marL="0" indent="0">
              <a:buNone/>
            </a:pPr>
            <a:r>
              <a:rPr lang="en-US" sz="1800" dirty="0"/>
              <a:t>For example, imagine that a wheel is divided into sections where the size of a section is proportional to the size of a user’s stake. The next block creator would be chosen by spinning the wheel and seeing whose section comes out on top. In Proof of Stake, each user has a copy of the wheel and they are all synchronized so that each person can independently determine the selection and get the same result. This is why Proof of Stake uses a pseudo-random instead of a random selection process.</a:t>
            </a:r>
          </a:p>
          <a:p>
            <a:pPr marL="0" indent="0">
              <a:buNone/>
            </a:pPr>
            <a:endParaRPr lang="en-US" sz="1600" dirty="0"/>
          </a:p>
        </p:txBody>
      </p:sp>
      <p:pic>
        <p:nvPicPr>
          <p:cNvPr id="133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352925"/>
            <a:ext cx="7543800" cy="242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993977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Proof of Stake: Economic </a:t>
            </a:r>
            <a:r>
              <a:rPr lang="en-US" b="1" dirty="0" smtClean="0"/>
              <a:t>Infeasibility</a:t>
            </a:r>
            <a:endParaRPr lang="en-US" dirty="0"/>
          </a:p>
        </p:txBody>
      </p:sp>
      <p:sp>
        <p:nvSpPr>
          <p:cNvPr id="3" name="Content Placeholder 2"/>
          <p:cNvSpPr>
            <a:spLocks noGrp="1"/>
          </p:cNvSpPr>
          <p:nvPr>
            <p:ph idx="1"/>
          </p:nvPr>
        </p:nvSpPr>
        <p:spPr/>
        <p:txBody>
          <a:bodyPr>
            <a:normAutofit/>
          </a:bodyPr>
          <a:lstStyle/>
          <a:p>
            <a:pPr marL="0" indent="0">
              <a:buNone/>
            </a:pPr>
            <a:r>
              <a:rPr lang="en-US" sz="2600" dirty="0"/>
              <a:t>In Proof of Stake, an attacker needs to control enough of the staked currency to guarantee they will be selected to create every block. Since </a:t>
            </a:r>
            <a:r>
              <a:rPr lang="en-US" sz="2600" dirty="0" err="1"/>
              <a:t>cryptocurrency</a:t>
            </a:r>
            <a:r>
              <a:rPr lang="en-US" sz="2600" dirty="0"/>
              <a:t> is a limited asset, buying up enough of it to do this is expensive, making attacks on Proof of Stake systems economically infeasible.</a:t>
            </a:r>
          </a:p>
          <a:p>
            <a:pPr marL="0" indent="0">
              <a:buNone/>
            </a:pPr>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829050"/>
            <a:ext cx="7562850" cy="249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36376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Specific Consensus Implementations: </a:t>
            </a:r>
            <a:r>
              <a:rPr lang="en-US" b="1" dirty="0" err="1" smtClean="0"/>
              <a:t>Ethereum</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b="1" dirty="0" err="1"/>
              <a:t>Ethereum</a:t>
            </a:r>
            <a:r>
              <a:rPr lang="en-US" b="1" dirty="0"/>
              <a:t> </a:t>
            </a:r>
            <a:r>
              <a:rPr lang="en-US" dirty="0"/>
              <a:t>currently uses Proof of Work for consensus. And Casper is the planned migration of </a:t>
            </a:r>
            <a:r>
              <a:rPr lang="en-US" dirty="0" err="1"/>
              <a:t>Ethereum</a:t>
            </a:r>
            <a:r>
              <a:rPr lang="en-US" dirty="0"/>
              <a:t> from Proof of Work to Proof of Stake.</a:t>
            </a:r>
          </a:p>
          <a:p>
            <a:pPr marL="0" indent="0">
              <a:buNone/>
            </a:pPr>
            <a:r>
              <a:rPr lang="en-US" dirty="0"/>
              <a:t>Of the three </a:t>
            </a:r>
            <a:r>
              <a:rPr lang="en-US" dirty="0" err="1"/>
              <a:t>blockchains</a:t>
            </a:r>
            <a:r>
              <a:rPr lang="en-US" dirty="0"/>
              <a:t> studied, </a:t>
            </a:r>
            <a:r>
              <a:rPr lang="en-US" dirty="0" err="1"/>
              <a:t>Ethereum</a:t>
            </a:r>
            <a:r>
              <a:rPr lang="en-US" dirty="0"/>
              <a:t> is the only one that uses a standardized consensus mechanism. </a:t>
            </a:r>
            <a:r>
              <a:rPr lang="en-US" dirty="0" err="1"/>
              <a:t>Ethereum</a:t>
            </a:r>
            <a:r>
              <a:rPr lang="en-US" dirty="0"/>
              <a:t> was designed from the beginning to use Proof of Work for consensus, until a forced hard fork to the Proof of Stake implementation (codenamed Casper). This forced hard fork is baked into the </a:t>
            </a:r>
            <a:r>
              <a:rPr lang="en-US" dirty="0" err="1"/>
              <a:t>Ethereum</a:t>
            </a:r>
            <a:r>
              <a:rPr lang="en-US" dirty="0"/>
              <a:t> protocol and will be accomplished by slowly increasing the difficulty of the Proof of Work problem until the time taken to solve it increases to the point where Proof of Work becomes unusable. Proof of Stake does not require the same energy consumption as Proof of Work and is a more sustainable and scalable consensus mechanism.</a:t>
            </a:r>
          </a:p>
          <a:p>
            <a:pPr marL="0" indent="0">
              <a:buNone/>
            </a:pPr>
            <a:endParaRPr lang="en-US" dirty="0"/>
          </a:p>
        </p:txBody>
      </p:sp>
    </p:spTree>
    <p:extLst>
      <p:ext uri="{BB962C8B-B14F-4D97-AF65-F5344CB8AC3E}">
        <p14:creationId xmlns:p14="http://schemas.microsoft.com/office/powerpoint/2010/main" val="876030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Specific Consensus Implementations: </a:t>
            </a:r>
            <a:r>
              <a:rPr lang="en-US" b="1" dirty="0" err="1"/>
              <a:t>Hyperledger</a:t>
            </a:r>
            <a:r>
              <a:rPr lang="en-US" b="1" dirty="0"/>
              <a:t> </a:t>
            </a:r>
            <a:r>
              <a:rPr lang="en-US" b="1" dirty="0" smtClean="0"/>
              <a:t>Fabric</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b="1" dirty="0" err="1"/>
              <a:t>Hyperledger</a:t>
            </a:r>
            <a:r>
              <a:rPr lang="en-US" b="1" dirty="0"/>
              <a:t> Fabric</a:t>
            </a:r>
            <a:r>
              <a:rPr lang="en-US" dirty="0"/>
              <a:t> breaks out consensus into components, allowing users to pick a consensus algorithm for their particular use.</a:t>
            </a:r>
          </a:p>
          <a:p>
            <a:pPr marL="0" indent="0">
              <a:buNone/>
            </a:pPr>
            <a:r>
              <a:rPr lang="en-US" dirty="0" err="1"/>
              <a:t>Hyperledger</a:t>
            </a:r>
            <a:r>
              <a:rPr lang="en-US" dirty="0"/>
              <a:t> Fabric deliberately avoided hard-coding a consensus mechanism into the protocol by defining an “</a:t>
            </a:r>
            <a:r>
              <a:rPr lang="en-US" dirty="0" err="1"/>
              <a:t>orderer</a:t>
            </a:r>
            <a:r>
              <a:rPr lang="en-US" dirty="0"/>
              <a:t> component” that performs all of the consensus-related operations. This allows users of </a:t>
            </a:r>
            <a:r>
              <a:rPr lang="en-US" dirty="0" err="1"/>
              <a:t>Hyperledger</a:t>
            </a:r>
            <a:r>
              <a:rPr lang="en-US" dirty="0"/>
              <a:t> Fabric to select a consensus algorithm that fits their use case without being forced to make large-scale code edits</a:t>
            </a:r>
            <a:r>
              <a:rPr lang="en-US" dirty="0" smtClean="0"/>
              <a:t>.</a:t>
            </a:r>
            <a:endParaRPr lang="en-US" dirty="0"/>
          </a:p>
        </p:txBody>
      </p:sp>
    </p:spTree>
    <p:extLst>
      <p:ext uri="{BB962C8B-B14F-4D97-AF65-F5344CB8AC3E}">
        <p14:creationId xmlns:p14="http://schemas.microsoft.com/office/powerpoint/2010/main" val="34675102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Specific Consensus Implementations: </a:t>
            </a:r>
            <a:r>
              <a:rPr lang="en-US" b="1" dirty="0" err="1" smtClean="0"/>
              <a:t>Corda</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a:t>Each </a:t>
            </a:r>
            <a:r>
              <a:rPr lang="en-US" b="1" dirty="0" err="1"/>
              <a:t>Corda</a:t>
            </a:r>
            <a:r>
              <a:rPr lang="en-US" dirty="0"/>
              <a:t> network has a notary service made up of independent parties that approve blocks using any applicable consensus algorithms.</a:t>
            </a:r>
          </a:p>
          <a:p>
            <a:pPr marL="0" indent="0">
              <a:buNone/>
            </a:pPr>
            <a:r>
              <a:rPr lang="en-US" dirty="0" err="1"/>
              <a:t>Corda</a:t>
            </a:r>
            <a:r>
              <a:rPr lang="en-US" dirty="0"/>
              <a:t> does not follow the standard </a:t>
            </a:r>
            <a:r>
              <a:rPr lang="en-US" dirty="0" err="1"/>
              <a:t>blockchain</a:t>
            </a:r>
            <a:r>
              <a:rPr lang="en-US" dirty="0"/>
              <a:t> model of transactions being bundled into blocks and then being finalized by the network as a whole. Instead, a </a:t>
            </a:r>
            <a:r>
              <a:rPr lang="en-US" dirty="0" err="1"/>
              <a:t>Corda</a:t>
            </a:r>
            <a:r>
              <a:rPr lang="en-US" dirty="0"/>
              <a:t> network contains one or more notaries consisting of several independent parties. Transactions in </a:t>
            </a:r>
            <a:r>
              <a:rPr lang="en-US" dirty="0" err="1"/>
              <a:t>Corda</a:t>
            </a:r>
            <a:r>
              <a:rPr lang="en-US" dirty="0"/>
              <a:t> are finalized by a notary with a multiparty digital signature using an algorithm like Raft.</a:t>
            </a:r>
          </a:p>
          <a:p>
            <a:pPr marL="0" indent="0">
              <a:buNone/>
            </a:pPr>
            <a:endParaRPr lang="en-US" dirty="0"/>
          </a:p>
        </p:txBody>
      </p:sp>
    </p:spTree>
    <p:extLst>
      <p:ext uri="{BB962C8B-B14F-4D97-AF65-F5344CB8AC3E}">
        <p14:creationId xmlns:p14="http://schemas.microsoft.com/office/powerpoint/2010/main" val="33395549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err="1"/>
              <a:t>Blockchain</a:t>
            </a:r>
            <a:r>
              <a:rPr lang="en-US" b="1" dirty="0"/>
              <a:t> Components: Ledger, Peer Network, and Membership </a:t>
            </a:r>
            <a:r>
              <a:rPr lang="en-US" b="1" dirty="0" smtClean="0"/>
              <a:t>Services</a:t>
            </a:r>
            <a:endParaRPr lang="en-US" dirty="0"/>
          </a:p>
        </p:txBody>
      </p:sp>
      <p:sp>
        <p:nvSpPr>
          <p:cNvPr id="3" name="Content Placeholder 2"/>
          <p:cNvSpPr>
            <a:spLocks noGrp="1"/>
          </p:cNvSpPr>
          <p:nvPr>
            <p:ph idx="1"/>
          </p:nvPr>
        </p:nvSpPr>
        <p:spPr/>
        <p:txBody>
          <a:bodyPr>
            <a:normAutofit fontScale="85000" lnSpcReduction="10000"/>
          </a:bodyPr>
          <a:lstStyle/>
          <a:p>
            <a:r>
              <a:rPr lang="en-US" sz="2400" b="1" dirty="0"/>
              <a:t>Ledger: A distributed, immutable historical record</a:t>
            </a:r>
            <a:br>
              <a:rPr lang="en-US" sz="2400" b="1" dirty="0"/>
            </a:br>
            <a:r>
              <a:rPr lang="en-US" sz="2400" dirty="0"/>
              <a:t>The goal of the </a:t>
            </a:r>
            <a:r>
              <a:rPr lang="en-US" sz="2400" dirty="0" err="1"/>
              <a:t>blockchain</a:t>
            </a:r>
            <a:r>
              <a:rPr lang="en-US" sz="2400" dirty="0"/>
              <a:t> is to create a distributed, immutable record of the history of the </a:t>
            </a:r>
            <a:r>
              <a:rPr lang="en-US" sz="2400" dirty="0" err="1"/>
              <a:t>blockchain</a:t>
            </a:r>
            <a:r>
              <a:rPr lang="en-US" sz="2400" dirty="0"/>
              <a:t> called the ledger.</a:t>
            </a:r>
          </a:p>
          <a:p>
            <a:r>
              <a:rPr lang="en-US" sz="2400" b="1" dirty="0"/>
              <a:t>Peer Network: Stores, updates, and maintains the ledger</a:t>
            </a:r>
            <a:br>
              <a:rPr lang="en-US" sz="2400" b="1" dirty="0"/>
            </a:br>
            <a:r>
              <a:rPr lang="en-US" sz="2400" dirty="0"/>
              <a:t>The ledger is stored, updated, and maintained by a peer network. Each node in this network maintains its own copy of the ledger. It is the job of the network as a whole to come to a consensus on the contents of each update to the ledger. This ensures that each individual copy of the ledger is identical without requiring a centralized "official” copy of the ledger.</a:t>
            </a:r>
          </a:p>
          <a:p>
            <a:r>
              <a:rPr lang="en-US" sz="2400" b="1" dirty="0"/>
              <a:t>Membership Services: User authentication, authorization, and identity management</a:t>
            </a:r>
            <a:br>
              <a:rPr lang="en-US" sz="2400" b="1" dirty="0"/>
            </a:br>
            <a:r>
              <a:rPr lang="en-US" sz="2400" dirty="0"/>
              <a:t>On some </a:t>
            </a:r>
            <a:r>
              <a:rPr lang="en-US" sz="2400" dirty="0" err="1"/>
              <a:t>blockchains</a:t>
            </a:r>
            <a:r>
              <a:rPr lang="en-US" sz="2400" dirty="0"/>
              <a:t>, anyone can join the peer network and all network members have equal powers and authority. Permissioned </a:t>
            </a:r>
            <a:r>
              <a:rPr lang="en-US" sz="2400" dirty="0" err="1"/>
              <a:t>blockchains</a:t>
            </a:r>
            <a:r>
              <a:rPr lang="en-US" sz="2400" dirty="0"/>
              <a:t> require authorization to join and Membership Services authenticates, authorizes, and manages the identity of users on the </a:t>
            </a:r>
            <a:r>
              <a:rPr lang="en-US" sz="2400" dirty="0" err="1"/>
              <a:t>blockchain</a:t>
            </a:r>
            <a:r>
              <a:rPr lang="en-US" sz="2400" dirty="0" smtClean="0"/>
              <a:t>.</a:t>
            </a:r>
            <a:endParaRPr lang="en-US" sz="2400" dirty="0"/>
          </a:p>
        </p:txBody>
      </p:sp>
    </p:spTree>
    <p:extLst>
      <p:ext uri="{BB962C8B-B14F-4D97-AF65-F5344CB8AC3E}">
        <p14:creationId xmlns:p14="http://schemas.microsoft.com/office/powerpoint/2010/main" val="295120344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Fault Tolerance in the </a:t>
            </a:r>
            <a:r>
              <a:rPr lang="en-US" b="1" dirty="0" err="1" smtClean="0"/>
              <a:t>Blockchain</a:t>
            </a:r>
            <a:endParaRPr lang="en-US" dirty="0"/>
          </a:p>
        </p:txBody>
      </p:sp>
      <p:sp>
        <p:nvSpPr>
          <p:cNvPr id="3" name="Content Placeholder 2"/>
          <p:cNvSpPr>
            <a:spLocks noGrp="1"/>
          </p:cNvSpPr>
          <p:nvPr>
            <p:ph idx="1"/>
          </p:nvPr>
        </p:nvSpPr>
        <p:spPr/>
        <p:txBody>
          <a:bodyPr/>
          <a:lstStyle/>
          <a:p>
            <a:pPr marL="0" indent="0">
              <a:buNone/>
            </a:pPr>
            <a:r>
              <a:rPr lang="en-US" dirty="0" err="1"/>
              <a:t>Blockchain</a:t>
            </a:r>
            <a:r>
              <a:rPr lang="en-US" dirty="0"/>
              <a:t> is a distributed, decentralized system that maintains a shared state. While consensus algorithms are designed to make it possible for the network to agree on the state, there is the possibility that agreement does not occur. Fault tolerance is an important aspect of </a:t>
            </a:r>
            <a:r>
              <a:rPr lang="en-US" dirty="0" err="1"/>
              <a:t>blockchain</a:t>
            </a:r>
            <a:r>
              <a:rPr lang="en-US" dirty="0"/>
              <a:t> technology.</a:t>
            </a:r>
            <a:endParaRPr lang="en-US" dirty="0"/>
          </a:p>
        </p:txBody>
      </p:sp>
    </p:spTree>
    <p:extLst>
      <p:ext uri="{BB962C8B-B14F-4D97-AF65-F5344CB8AC3E}">
        <p14:creationId xmlns:p14="http://schemas.microsoft.com/office/powerpoint/2010/main" val="308555387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The Byzantine Generals' </a:t>
            </a:r>
            <a:r>
              <a:rPr lang="en-US" b="1" dirty="0" smtClean="0"/>
              <a:t>Problem</a:t>
            </a:r>
            <a:endParaRPr lang="en-US" dirty="0"/>
          </a:p>
        </p:txBody>
      </p:sp>
      <p:sp>
        <p:nvSpPr>
          <p:cNvPr id="3" name="Content Placeholder 2"/>
          <p:cNvSpPr>
            <a:spLocks noGrp="1"/>
          </p:cNvSpPr>
          <p:nvPr>
            <p:ph idx="1"/>
          </p:nvPr>
        </p:nvSpPr>
        <p:spPr/>
        <p:txBody>
          <a:bodyPr>
            <a:normAutofit fontScale="47500" lnSpcReduction="20000"/>
          </a:bodyPr>
          <a:lstStyle/>
          <a:p>
            <a:endParaRPr lang="en-US" dirty="0"/>
          </a:p>
          <a:p>
            <a:r>
              <a:rPr lang="en-US" dirty="0"/>
              <a:t>Several generals needing to agree on a coordinated plan of attack.</a:t>
            </a:r>
          </a:p>
          <a:p>
            <a:r>
              <a:rPr lang="en-US" dirty="0"/>
              <a:t>One or more generals may be traitors.</a:t>
            </a:r>
          </a:p>
          <a:p>
            <a:r>
              <a:rPr lang="en-US" dirty="0"/>
              <a:t>All generals will abide by the majority decision, but may try to influence it.</a:t>
            </a:r>
          </a:p>
          <a:p>
            <a:pPr marL="0" indent="0">
              <a:buNone/>
            </a:pPr>
            <a:r>
              <a:rPr lang="en-US" dirty="0" err="1"/>
              <a:t>Blockchains</a:t>
            </a:r>
            <a:r>
              <a:rPr lang="en-US" dirty="0"/>
              <a:t> are designed to have Byzantine Fault Tolerance:</a:t>
            </a:r>
          </a:p>
          <a:p>
            <a:r>
              <a:rPr lang="en-US" dirty="0"/>
              <a:t>All nodes are untrusted.</a:t>
            </a:r>
          </a:p>
          <a:p>
            <a:r>
              <a:rPr lang="en-US" dirty="0"/>
              <a:t>Nodes must come to a consensus on the official state of the </a:t>
            </a:r>
            <a:r>
              <a:rPr lang="en-US" dirty="0" err="1"/>
              <a:t>blockchain</a:t>
            </a:r>
            <a:r>
              <a:rPr lang="en-US" dirty="0"/>
              <a:t>.</a:t>
            </a:r>
          </a:p>
          <a:p>
            <a:pPr marL="0" indent="0">
              <a:buNone/>
            </a:pPr>
            <a:r>
              <a:rPr lang="en-US" dirty="0"/>
              <a:t>The Byzantine Generals' Problem is a scenario designed to demonstrate the difficulty of multiple parties coming to an agreement when communication can only be accomplished on a one-to-one basis and is untrusted. In the story, several Byzantine Generals are besieging a city with their separate armies. If they all attack together or all retreat together, they will be ok, but if some attack while others retreat, they will be destroyed.</a:t>
            </a:r>
          </a:p>
          <a:p>
            <a:pPr marL="0" indent="0">
              <a:buNone/>
            </a:pPr>
            <a:r>
              <a:rPr lang="en-US" dirty="0"/>
              <a:t>The generals can only communicate by messengers, who could be intercepted and forced to carry fake messages, and one or more generals may be a traitor. The goal is to find a way to achieve a consensus on strategy despite the possibility of traitors and false messages. Presumably, all generals will abide by what they believe is the majority consensus. The Byzantine Generals' Problem is solvable as long as two-thirds of the generals are honest.</a:t>
            </a:r>
          </a:p>
          <a:p>
            <a:pPr marL="0" indent="0">
              <a:buNone/>
            </a:pPr>
            <a:r>
              <a:rPr lang="en-US" dirty="0" err="1"/>
              <a:t>Blockchain</a:t>
            </a:r>
            <a:r>
              <a:rPr lang="en-US" dirty="0"/>
              <a:t> is designed to be Byzantine Fault Tolerant, meaning that the network will come to a consensus on the official state of the </a:t>
            </a:r>
            <a:r>
              <a:rPr lang="en-US" dirty="0" err="1"/>
              <a:t>blockchain</a:t>
            </a:r>
            <a:r>
              <a:rPr lang="en-US" dirty="0"/>
              <a:t>, despite the fact that some members may misbehave. The solution to the Byzantine Generals' Problem is inefficient, so the </a:t>
            </a:r>
            <a:r>
              <a:rPr lang="en-US" dirty="0" err="1"/>
              <a:t>blockchain</a:t>
            </a:r>
            <a:r>
              <a:rPr lang="en-US" dirty="0"/>
              <a:t> needs some way of being confident of consensus without going through a full solution.</a:t>
            </a:r>
          </a:p>
          <a:p>
            <a:pPr marL="0" indent="0">
              <a:buNone/>
            </a:pPr>
            <a:endParaRPr lang="en-US" dirty="0"/>
          </a:p>
        </p:txBody>
      </p:sp>
    </p:spTree>
    <p:extLst>
      <p:ext uri="{BB962C8B-B14F-4D97-AF65-F5344CB8AC3E}">
        <p14:creationId xmlns:p14="http://schemas.microsoft.com/office/powerpoint/2010/main" val="413697314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Proof of Work vs. Proof of </a:t>
            </a:r>
            <a:r>
              <a:rPr lang="en-US" b="1" dirty="0" smtClean="0"/>
              <a:t>Stake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09957819"/>
              </p:ext>
            </p:extLst>
          </p:nvPr>
        </p:nvGraphicFramePr>
        <p:xfrm>
          <a:off x="466725" y="2152491"/>
          <a:ext cx="8210550" cy="3421380"/>
        </p:xfrm>
        <a:graphic>
          <a:graphicData uri="http://schemas.openxmlformats.org/drawingml/2006/table">
            <a:tbl>
              <a:tblPr/>
              <a:tblGrid>
                <a:gridCol w="4105275"/>
                <a:gridCol w="4105275"/>
              </a:tblGrid>
              <a:tr h="0">
                <a:tc>
                  <a:txBody>
                    <a:bodyPr/>
                    <a:lstStyle/>
                    <a:p>
                      <a:pPr algn="l" fontAlgn="t"/>
                      <a:r>
                        <a:rPr lang="en-US" b="1" dirty="0">
                          <a:solidFill>
                            <a:srgbClr val="FFFFFF"/>
                          </a:solidFill>
                          <a:effectLst/>
                          <a:latin typeface="inherit"/>
                        </a:rPr>
                        <a:t>Proof of Work</a:t>
                      </a:r>
                      <a:endParaRPr lang="en-US" dirty="0">
                        <a:solidFill>
                          <a:srgbClr val="313131"/>
                        </a:solidFill>
                        <a:effectLst/>
                        <a:latin typeface="Open Sans"/>
                      </a:endParaRPr>
                    </a:p>
                  </a:txBody>
                  <a:tcPr marL="95250" marR="95250" marT="95250" marB="9525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3F60"/>
                    </a:solidFill>
                  </a:tcPr>
                </a:tc>
                <a:tc>
                  <a:txBody>
                    <a:bodyPr/>
                    <a:lstStyle/>
                    <a:p>
                      <a:pPr algn="l" fontAlgn="t"/>
                      <a:r>
                        <a:rPr lang="en-US" b="1">
                          <a:solidFill>
                            <a:srgbClr val="FFFFFF"/>
                          </a:solidFill>
                          <a:effectLst/>
                          <a:latin typeface="inherit"/>
                        </a:rPr>
                        <a:t>Proof of Stake</a:t>
                      </a:r>
                      <a:endParaRPr lang="en-US">
                        <a:solidFill>
                          <a:srgbClr val="313131"/>
                        </a:solidFill>
                        <a:effectLst/>
                        <a:latin typeface="Open Sans"/>
                      </a:endParaRPr>
                    </a:p>
                  </a:txBody>
                  <a:tcPr marL="95250" marR="95250" marT="95250" marB="9525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3F60"/>
                    </a:solidFill>
                  </a:tcPr>
                </a:tc>
              </a:tr>
              <a:tr h="0">
                <a:tc>
                  <a:txBody>
                    <a:bodyPr/>
                    <a:lstStyle/>
                    <a:p>
                      <a:pPr algn="l" fontAlgn="t"/>
                      <a:r>
                        <a:rPr lang="en-US">
                          <a:solidFill>
                            <a:srgbClr val="313131"/>
                          </a:solidFill>
                          <a:effectLst/>
                          <a:latin typeface="Open Sans"/>
                        </a:rPr>
                        <a:t>Distributed consensus among untrusted and unidentifiable nodes</a:t>
                      </a:r>
                    </a:p>
                  </a:txBody>
                  <a:tcPr marL="95250" marR="95250" marT="95250" marB="9525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8E8E8"/>
                    </a:solidFill>
                  </a:tcPr>
                </a:tc>
                <a:tc>
                  <a:txBody>
                    <a:bodyPr/>
                    <a:lstStyle/>
                    <a:p>
                      <a:pPr algn="l" fontAlgn="t"/>
                      <a:r>
                        <a:rPr lang="en-US" dirty="0">
                          <a:effectLst/>
                        </a:rPr>
                        <a:t>Distributed consensus among untrusted and identifiable nodes</a:t>
                      </a:r>
                    </a:p>
                  </a:txBody>
                  <a:tcPr marL="95250" marR="95250" marT="95250" marB="9525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8E8E8"/>
                    </a:solidFill>
                  </a:tcPr>
                </a:tc>
              </a:tr>
              <a:tr h="0">
                <a:tc>
                  <a:txBody>
                    <a:bodyPr/>
                    <a:lstStyle/>
                    <a:p>
                      <a:pPr algn="l" fontAlgn="t"/>
                      <a:r>
                        <a:rPr lang="en-US">
                          <a:solidFill>
                            <a:srgbClr val="313131"/>
                          </a:solidFill>
                          <a:effectLst/>
                          <a:latin typeface="Open Sans"/>
                        </a:rPr>
                        <a:t>Incentives are reworded within the system for work done outside of the system</a:t>
                      </a:r>
                    </a:p>
                  </a:txBody>
                  <a:tcPr marL="95250" marR="95250" marT="95250" marB="9525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8E8E8"/>
                    </a:solidFill>
                  </a:tcPr>
                </a:tc>
                <a:tc>
                  <a:txBody>
                    <a:bodyPr/>
                    <a:lstStyle/>
                    <a:p>
                      <a:pPr algn="l" fontAlgn="t"/>
                      <a:r>
                        <a:rPr lang="en-US" dirty="0">
                          <a:effectLst/>
                        </a:rPr>
                        <a:t>Incentives are rewarded within the system for escrow inside the system</a:t>
                      </a:r>
                    </a:p>
                  </a:txBody>
                  <a:tcPr marL="95250" marR="95250" marT="95250" marB="9525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8E8E8"/>
                    </a:solidFill>
                  </a:tcPr>
                </a:tc>
              </a:tr>
              <a:tr h="0">
                <a:tc>
                  <a:txBody>
                    <a:bodyPr/>
                    <a:lstStyle/>
                    <a:p>
                      <a:pPr algn="l" fontAlgn="t"/>
                      <a:r>
                        <a:rPr lang="en-US">
                          <a:solidFill>
                            <a:srgbClr val="313131"/>
                          </a:solidFill>
                          <a:effectLst/>
                          <a:latin typeface="Open Sans"/>
                        </a:rPr>
                        <a:t>Relatively high cost of entry, but high returns</a:t>
                      </a:r>
                    </a:p>
                  </a:txBody>
                  <a:tcPr marL="95250" marR="95250" marT="95250" marB="9525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8E8E8"/>
                    </a:solidFill>
                  </a:tcPr>
                </a:tc>
                <a:tc>
                  <a:txBody>
                    <a:bodyPr/>
                    <a:lstStyle/>
                    <a:p>
                      <a:pPr algn="l" fontAlgn="t"/>
                      <a:r>
                        <a:rPr lang="en-US" dirty="0">
                          <a:solidFill>
                            <a:srgbClr val="313131"/>
                          </a:solidFill>
                          <a:effectLst/>
                          <a:latin typeface="Open Sans"/>
                        </a:rPr>
                        <a:t>Low cost of entry, but low returns</a:t>
                      </a:r>
                    </a:p>
                  </a:txBody>
                  <a:tcPr marL="95250" marR="95250" marT="95250" marB="9525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8E8E8"/>
                    </a:solidFill>
                  </a:tcPr>
                </a:tc>
              </a:tr>
              <a:tr h="0">
                <a:tc>
                  <a:txBody>
                    <a:bodyPr/>
                    <a:lstStyle/>
                    <a:p>
                      <a:pPr algn="l" fontAlgn="t"/>
                      <a:r>
                        <a:rPr lang="en-US">
                          <a:solidFill>
                            <a:srgbClr val="313131"/>
                          </a:solidFill>
                          <a:effectLst/>
                          <a:latin typeface="Open Sans"/>
                        </a:rPr>
                        <a:t>Empirically proven</a:t>
                      </a:r>
                    </a:p>
                  </a:txBody>
                  <a:tcPr marL="95250" marR="95250" marT="95250" marB="9525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8E8E8"/>
                    </a:solidFill>
                  </a:tcPr>
                </a:tc>
                <a:tc>
                  <a:txBody>
                    <a:bodyPr/>
                    <a:lstStyle/>
                    <a:p>
                      <a:pPr algn="l" fontAlgn="t"/>
                      <a:r>
                        <a:rPr lang="en-US" dirty="0">
                          <a:solidFill>
                            <a:srgbClr val="313131"/>
                          </a:solidFill>
                          <a:effectLst/>
                          <a:latin typeface="Open Sans"/>
                        </a:rPr>
                        <a:t>Experimental</a:t>
                      </a:r>
                    </a:p>
                  </a:txBody>
                  <a:tcPr marL="95250" marR="95250" marT="95250" marB="9525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8E8E8"/>
                    </a:solidFill>
                  </a:tcPr>
                </a:tc>
              </a:tr>
            </a:tbl>
          </a:graphicData>
        </a:graphic>
      </p:graphicFrame>
    </p:spTree>
    <p:extLst>
      <p:ext uri="{BB962C8B-B14F-4D97-AF65-F5344CB8AC3E}">
        <p14:creationId xmlns:p14="http://schemas.microsoft.com/office/powerpoint/2010/main" val="426290310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Proof of Work vs. Proof of </a:t>
            </a:r>
            <a:r>
              <a:rPr lang="en-US" b="1" dirty="0" smtClean="0"/>
              <a:t>Stake Continued…</a:t>
            </a:r>
            <a:endParaRPr lang="en-US" dirty="0"/>
          </a:p>
        </p:txBody>
      </p:sp>
      <p:sp>
        <p:nvSpPr>
          <p:cNvPr id="3" name="Content Placeholder 2"/>
          <p:cNvSpPr>
            <a:spLocks noGrp="1"/>
          </p:cNvSpPr>
          <p:nvPr>
            <p:ph idx="1"/>
          </p:nvPr>
        </p:nvSpPr>
        <p:spPr/>
        <p:txBody>
          <a:bodyPr>
            <a:normAutofit fontScale="55000" lnSpcReduction="20000"/>
          </a:bodyPr>
          <a:lstStyle/>
          <a:p>
            <a:pPr marL="0" indent="0">
              <a:buNone/>
            </a:pPr>
            <a:r>
              <a:rPr lang="en-US" sz="2900" b="1" dirty="0"/>
              <a:t>Proof of Work</a:t>
            </a:r>
            <a:r>
              <a:rPr lang="en-US" sz="2900" dirty="0"/>
              <a:t> provides a game-theoretical distributed consensus algorithm:</a:t>
            </a:r>
          </a:p>
          <a:p>
            <a:r>
              <a:rPr lang="en-US" sz="2900" dirty="0"/>
              <a:t>Proof of Work incentivizes mining nodes on the network to reach for the thermodynamic limit of computational cycles. This incentivizes decentralization because heat from mining nodes dissipates better in two separate places rather than one centralized location. Note, this decentralization is solely physical and a network distribution.</a:t>
            </a:r>
          </a:p>
          <a:p>
            <a:r>
              <a:rPr lang="en-US" sz="2900" dirty="0"/>
              <a:t>Proof of Work has empirically proven that game-theory can be weaved into a protocol because it successfully applies incentives at every possible action within the network.</a:t>
            </a:r>
          </a:p>
          <a:p>
            <a:r>
              <a:rPr lang="en-US" sz="2900" dirty="0" smtClean="0"/>
              <a:t>Proof of Work only works because it is optimization-free and approximation-free.</a:t>
            </a:r>
          </a:p>
          <a:p>
            <a:pPr lvl="1"/>
            <a:r>
              <a:rPr lang="en-US" sz="2500" dirty="0" smtClean="0"/>
              <a:t>Optimization-free means there is no possible way to circumvent the hashing of the mining protocol necessary to secure a block.</a:t>
            </a:r>
          </a:p>
          <a:p>
            <a:pPr lvl="1"/>
            <a:r>
              <a:rPr lang="en-US" sz="2500" dirty="0" smtClean="0"/>
              <a:t>Approximation-free means there is no possible way to almost have a block. The process is binary; there are blocks and not blocks.</a:t>
            </a:r>
          </a:p>
          <a:p>
            <a:pPr marL="0" indent="0">
              <a:buNone/>
            </a:pPr>
            <a:r>
              <a:rPr lang="en-US" sz="2900" b="1" dirty="0" smtClean="0"/>
              <a:t>Proof </a:t>
            </a:r>
            <a:r>
              <a:rPr lang="en-US" sz="2900" b="1" dirty="0"/>
              <a:t>of Stake</a:t>
            </a:r>
            <a:r>
              <a:rPr lang="en-US" sz="2900" dirty="0"/>
              <a:t> provides an experimental internally game-theoretical consensus algorithm:</a:t>
            </a:r>
          </a:p>
          <a:p>
            <a:r>
              <a:rPr lang="en-US" sz="2900" dirty="0"/>
              <a:t>It relies on nodes already having </a:t>
            </a:r>
            <a:r>
              <a:rPr lang="en-US" sz="2900" dirty="0" err="1"/>
              <a:t>cryptocurrency</a:t>
            </a:r>
            <a:r>
              <a:rPr lang="en-US" sz="2900" dirty="0"/>
              <a:t> to stake. It rewards nodes with the most money staked, and not the most computational power.</a:t>
            </a:r>
          </a:p>
          <a:p>
            <a:r>
              <a:rPr lang="en-US" sz="2900" dirty="0"/>
              <a:t>It requires that each validating node be identifiable. This is because the staked coins must be held accountable for any malicious acts. Proof of Work does not require identification.</a:t>
            </a:r>
          </a:p>
          <a:p>
            <a:r>
              <a:rPr lang="en-US" sz="2900" dirty="0"/>
              <a:t>In Proof of </a:t>
            </a:r>
            <a:r>
              <a:rPr lang="en-US" sz="2900" dirty="0" err="1"/>
              <a:t>Stake,you</a:t>
            </a:r>
            <a:r>
              <a:rPr lang="en-US" sz="2900" dirty="0"/>
              <a:t> are competing with a much larger group of nodes. There is no transactional friction involved in staking coins, unlike in Proof of Work, which requires buying mining hardware, hooking up internet, providing cooling systems, etc.</a:t>
            </a:r>
          </a:p>
          <a:p>
            <a:pPr marL="0" indent="0">
              <a:buNone/>
            </a:pPr>
            <a:endParaRPr lang="en-US" dirty="0"/>
          </a:p>
        </p:txBody>
      </p:sp>
    </p:spTree>
    <p:extLst>
      <p:ext uri="{BB962C8B-B14F-4D97-AF65-F5344CB8AC3E}">
        <p14:creationId xmlns:p14="http://schemas.microsoft.com/office/powerpoint/2010/main" val="214457294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lgn="ctr">
              <a:buNone/>
            </a:pPr>
            <a:r>
              <a:rPr lang="en-US" sz="6600" b="1" dirty="0" err="1" smtClean="0"/>
              <a:t>Blockchain</a:t>
            </a:r>
            <a:r>
              <a:rPr lang="en-US" sz="6600" b="1" dirty="0"/>
              <a:t> </a:t>
            </a:r>
            <a:endParaRPr lang="en-US" sz="6600" b="1" dirty="0" smtClean="0"/>
          </a:p>
          <a:p>
            <a:pPr marL="0" indent="0" algn="ctr">
              <a:buNone/>
            </a:pPr>
            <a:r>
              <a:rPr lang="en-US" sz="6600" b="1" dirty="0" smtClean="0"/>
              <a:t>Governance</a:t>
            </a:r>
            <a:endParaRPr lang="en-US" sz="6600" b="1" dirty="0"/>
          </a:p>
          <a:p>
            <a:pPr marL="0" indent="0">
              <a:buNone/>
            </a:pPr>
            <a:r>
              <a:rPr lang="en-US" dirty="0"/>
              <a:t/>
            </a:r>
            <a:br>
              <a:rPr lang="en-US" dirty="0"/>
            </a:br>
            <a:endParaRPr lang="en-US" dirty="0"/>
          </a:p>
        </p:txBody>
      </p:sp>
    </p:spTree>
    <p:extLst>
      <p:ext uri="{BB962C8B-B14F-4D97-AF65-F5344CB8AC3E}">
        <p14:creationId xmlns:p14="http://schemas.microsoft.com/office/powerpoint/2010/main" val="352026683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fontScale="55000" lnSpcReduction="20000"/>
          </a:bodyPr>
          <a:lstStyle/>
          <a:p>
            <a:pPr marL="0" indent="0">
              <a:buNone/>
            </a:pPr>
            <a:r>
              <a:rPr lang="en-US" b="1" dirty="0"/>
              <a:t>What Is </a:t>
            </a:r>
            <a:r>
              <a:rPr lang="en-US" b="1" dirty="0" err="1"/>
              <a:t>Blockchain</a:t>
            </a:r>
            <a:r>
              <a:rPr lang="en-US" b="1" dirty="0"/>
              <a:t> Governance</a:t>
            </a:r>
            <a:r>
              <a:rPr lang="en-US" b="1" dirty="0" smtClean="0"/>
              <a:t>?</a:t>
            </a:r>
          </a:p>
          <a:p>
            <a:pPr marL="0" indent="0">
              <a:buNone/>
            </a:pPr>
            <a:r>
              <a:rPr lang="en-US" dirty="0"/>
              <a:t>All organizations and software development projects need a way to finalize each decision along the roadmap. Most organizations are centralized and have a set leadership team. Several strategies for governing the decentralized </a:t>
            </a:r>
            <a:r>
              <a:rPr lang="en-US" dirty="0" err="1"/>
              <a:t>blockchain</a:t>
            </a:r>
            <a:r>
              <a:rPr lang="en-US" dirty="0"/>
              <a:t> have been developed.</a:t>
            </a:r>
          </a:p>
          <a:p>
            <a:pPr marL="0" indent="0">
              <a:buNone/>
            </a:pPr>
            <a:r>
              <a:rPr lang="en-US" dirty="0"/>
              <a:t>Effective </a:t>
            </a:r>
            <a:r>
              <a:rPr lang="en-US" dirty="0" err="1"/>
              <a:t>blockchain</a:t>
            </a:r>
            <a:r>
              <a:rPr lang="en-US" dirty="0"/>
              <a:t> governance includes:</a:t>
            </a:r>
          </a:p>
          <a:p>
            <a:pPr marL="571500" indent="-457200"/>
            <a:r>
              <a:rPr lang="en-US" dirty="0"/>
              <a:t>Incentives</a:t>
            </a:r>
          </a:p>
          <a:p>
            <a:pPr marL="571500" indent="-457200"/>
            <a:r>
              <a:rPr lang="en-US" dirty="0"/>
              <a:t>Methods of coordination.</a:t>
            </a:r>
          </a:p>
          <a:p>
            <a:pPr marL="0" indent="0">
              <a:buNone/>
            </a:pPr>
            <a:r>
              <a:rPr lang="en-US" dirty="0"/>
              <a:t>Before getting into the details of how governance works on the </a:t>
            </a:r>
            <a:r>
              <a:rPr lang="en-US" dirty="0" err="1"/>
              <a:t>blockchain</a:t>
            </a:r>
            <a:r>
              <a:rPr lang="en-US" dirty="0"/>
              <a:t>, it’s important to have a clear definition of what </a:t>
            </a:r>
            <a:r>
              <a:rPr lang="en-US" dirty="0" err="1"/>
              <a:t>blockchain</a:t>
            </a:r>
            <a:r>
              <a:rPr lang="en-US" dirty="0"/>
              <a:t> governance is. Every </a:t>
            </a:r>
            <a:r>
              <a:rPr lang="en-US" dirty="0" err="1"/>
              <a:t>blockchain</a:t>
            </a:r>
            <a:r>
              <a:rPr lang="en-US" dirty="0"/>
              <a:t> is an evolving system that needs to change to meet the needs of its users. If a </a:t>
            </a:r>
            <a:r>
              <a:rPr lang="en-US" dirty="0" err="1"/>
              <a:t>blockchain</a:t>
            </a:r>
            <a:r>
              <a:rPr lang="en-US" dirty="0"/>
              <a:t> isn’t relevant and useful, then it won’t survive.</a:t>
            </a:r>
          </a:p>
          <a:p>
            <a:pPr marL="0" indent="0">
              <a:buNone/>
            </a:pPr>
            <a:r>
              <a:rPr lang="en-US" dirty="0" smtClean="0"/>
              <a:t>To </a:t>
            </a:r>
            <a:r>
              <a:rPr lang="en-US" dirty="0"/>
              <a:t>evolve, the </a:t>
            </a:r>
            <a:r>
              <a:rPr lang="en-US" dirty="0" err="1"/>
              <a:t>blockchain</a:t>
            </a:r>
            <a:r>
              <a:rPr lang="en-US" dirty="0"/>
              <a:t> needs to make changes and needs a way to make final decisions on what these changes should be. Most organizations have a leadership team or a CEO who is the final authority for their organization. However, </a:t>
            </a:r>
            <a:r>
              <a:rPr lang="en-US" dirty="0" err="1"/>
              <a:t>blockchain</a:t>
            </a:r>
            <a:r>
              <a:rPr lang="en-US" dirty="0"/>
              <a:t> is designed to be decentralized, and not be under the control of any person or group. This means that </a:t>
            </a:r>
            <a:r>
              <a:rPr lang="en-US" dirty="0" err="1"/>
              <a:t>blockchain</a:t>
            </a:r>
            <a:r>
              <a:rPr lang="en-US" dirty="0"/>
              <a:t> needs another way to make decisions regarding the </a:t>
            </a:r>
            <a:r>
              <a:rPr lang="en-US" dirty="0" err="1"/>
              <a:t>blockchain’s</a:t>
            </a:r>
            <a:r>
              <a:rPr lang="en-US" dirty="0"/>
              <a:t> roadmap</a:t>
            </a:r>
            <a:r>
              <a:rPr lang="en-US" dirty="0" smtClean="0"/>
              <a:t>.</a:t>
            </a:r>
          </a:p>
          <a:p>
            <a:pPr marL="0" indent="0">
              <a:buNone/>
            </a:pPr>
            <a:endParaRPr lang="en-US" dirty="0"/>
          </a:p>
          <a:p>
            <a:pPr marL="0" indent="0">
              <a:buNone/>
            </a:pPr>
            <a:r>
              <a:rPr lang="en-US" dirty="0"/>
              <a:t>For </a:t>
            </a:r>
            <a:r>
              <a:rPr lang="en-US" dirty="0" err="1"/>
              <a:t>blockchain</a:t>
            </a:r>
            <a:r>
              <a:rPr lang="en-US" dirty="0"/>
              <a:t> governance to be effective, it needs to include both incentives and methods for members to coordinate. Without incentives, members won’t participate in governance and the </a:t>
            </a:r>
            <a:r>
              <a:rPr lang="en-US" dirty="0" err="1"/>
              <a:t>blockchain</a:t>
            </a:r>
            <a:r>
              <a:rPr lang="en-US" dirty="0"/>
              <a:t> will become less aligned with user needs over time. Without a method for members to coordinate, it will be impossible for a </a:t>
            </a:r>
            <a:r>
              <a:rPr lang="en-US" dirty="0" err="1"/>
              <a:t>blockchain</a:t>
            </a:r>
            <a:r>
              <a:rPr lang="en-US" dirty="0"/>
              <a:t> network to come to an agreement on future changes.</a:t>
            </a:r>
          </a:p>
          <a:p>
            <a:pPr marL="0" indent="0">
              <a:buNone/>
            </a:pPr>
            <a:endParaRPr lang="en-US" b="1" dirty="0"/>
          </a:p>
          <a:p>
            <a:pPr marL="0" indent="0">
              <a:buNone/>
            </a:pPr>
            <a:endParaRPr lang="en-US" dirty="0"/>
          </a:p>
        </p:txBody>
      </p:sp>
    </p:spTree>
    <p:extLst>
      <p:ext uri="{BB962C8B-B14F-4D97-AF65-F5344CB8AC3E}">
        <p14:creationId xmlns:p14="http://schemas.microsoft.com/office/powerpoint/2010/main" val="10435544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Blockchain</a:t>
            </a:r>
            <a:r>
              <a:rPr lang="en-US" b="1" dirty="0"/>
              <a:t> Governance </a:t>
            </a:r>
            <a:r>
              <a:rPr lang="en-US" b="1" dirty="0" smtClean="0"/>
              <a:t>Strategies</a:t>
            </a:r>
            <a:endParaRPr lang="en-US" dirty="0"/>
          </a:p>
        </p:txBody>
      </p:sp>
      <p:sp>
        <p:nvSpPr>
          <p:cNvPr id="3" name="Content Placeholder 2"/>
          <p:cNvSpPr>
            <a:spLocks noGrp="1"/>
          </p:cNvSpPr>
          <p:nvPr>
            <p:ph idx="1"/>
          </p:nvPr>
        </p:nvSpPr>
        <p:spPr>
          <a:xfrm>
            <a:off x="457200" y="1600200"/>
            <a:ext cx="3962400" cy="4525963"/>
          </a:xfrm>
        </p:spPr>
        <p:txBody>
          <a:bodyPr>
            <a:normAutofit fontScale="85000" lnSpcReduction="10000"/>
          </a:bodyPr>
          <a:lstStyle/>
          <a:p>
            <a:pPr marL="0" indent="0">
              <a:buNone/>
            </a:pPr>
            <a:r>
              <a:rPr lang="en-US" dirty="0"/>
              <a:t>Several different </a:t>
            </a:r>
            <a:r>
              <a:rPr lang="en-US" dirty="0" err="1"/>
              <a:t>blockchain</a:t>
            </a:r>
            <a:r>
              <a:rPr lang="en-US" dirty="0"/>
              <a:t> governance strategies have been proposed and implemented for different </a:t>
            </a:r>
            <a:r>
              <a:rPr lang="en-US" dirty="0" err="1"/>
              <a:t>blockchains</a:t>
            </a:r>
            <a:r>
              <a:rPr lang="en-US" dirty="0"/>
              <a:t>. Here, we will review some </a:t>
            </a:r>
            <a:r>
              <a:rPr lang="en-US" dirty="0" err="1"/>
              <a:t>blockchain</a:t>
            </a:r>
            <a:r>
              <a:rPr lang="en-US" dirty="0"/>
              <a:t> governance strategies sorted from the fewest to the most members directly involved in the decision:</a:t>
            </a:r>
            <a:endParaRPr 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1663700"/>
            <a:ext cx="1752600"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1704975"/>
            <a:ext cx="18669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3971925"/>
            <a:ext cx="1447800"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3200" y="3886200"/>
            <a:ext cx="1905000"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684252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err="1"/>
              <a:t>Blockchain</a:t>
            </a:r>
            <a:r>
              <a:rPr lang="en-US" sz="3600" b="1" dirty="0"/>
              <a:t> Governance Strategies: Benevolent Dictator for </a:t>
            </a:r>
            <a:r>
              <a:rPr lang="en-US" sz="3600" b="1" dirty="0" smtClean="0"/>
              <a:t>Life</a:t>
            </a:r>
            <a:endParaRPr lang="en-US" sz="3600"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a:t>The original creator or lead developer of </a:t>
            </a:r>
            <a:endParaRPr lang="en-US" dirty="0" smtClean="0"/>
          </a:p>
          <a:p>
            <a:pPr marL="0" indent="0">
              <a:buNone/>
            </a:pPr>
            <a:r>
              <a:rPr lang="en-US" dirty="0" smtClean="0"/>
              <a:t>a </a:t>
            </a:r>
            <a:r>
              <a:rPr lang="en-US" dirty="0" err="1"/>
              <a:t>cryptocurrency</a:t>
            </a:r>
            <a:r>
              <a:rPr lang="en-US" dirty="0"/>
              <a:t> has the final say on all </a:t>
            </a:r>
            <a:endParaRPr lang="en-US" dirty="0" smtClean="0"/>
          </a:p>
          <a:p>
            <a:pPr marL="0" indent="0">
              <a:buNone/>
            </a:pPr>
            <a:r>
              <a:rPr lang="en-US" dirty="0" smtClean="0"/>
              <a:t>decisions</a:t>
            </a:r>
            <a:r>
              <a:rPr lang="en-US" dirty="0"/>
              <a:t>.</a:t>
            </a:r>
          </a:p>
          <a:p>
            <a:pPr marL="0" indent="0">
              <a:buNone/>
            </a:pPr>
            <a:endParaRPr lang="en-US" dirty="0" smtClean="0"/>
          </a:p>
          <a:p>
            <a:pPr marL="0" indent="0">
              <a:buNone/>
            </a:pPr>
            <a:r>
              <a:rPr lang="en-US" dirty="0" smtClean="0"/>
              <a:t>The </a:t>
            </a:r>
            <a:r>
              <a:rPr lang="en-US" dirty="0"/>
              <a:t>simplest </a:t>
            </a:r>
            <a:r>
              <a:rPr lang="en-US" dirty="0" err="1"/>
              <a:t>blockchain</a:t>
            </a:r>
            <a:r>
              <a:rPr lang="en-US" dirty="0"/>
              <a:t> governance </a:t>
            </a:r>
            <a:endParaRPr lang="en-US" dirty="0" smtClean="0"/>
          </a:p>
          <a:p>
            <a:pPr marL="0" indent="0">
              <a:buNone/>
            </a:pPr>
            <a:r>
              <a:rPr lang="en-US" dirty="0" smtClean="0"/>
              <a:t>strategy </a:t>
            </a:r>
            <a:r>
              <a:rPr lang="en-US" dirty="0"/>
              <a:t>is nicknamed "</a:t>
            </a:r>
            <a:r>
              <a:rPr lang="en-US" b="1" dirty="0"/>
              <a:t>Benevolent Dictator for Life</a:t>
            </a:r>
            <a:r>
              <a:rPr lang="en-US" dirty="0"/>
              <a:t>". In this strategy, the creator of the </a:t>
            </a:r>
            <a:r>
              <a:rPr lang="en-US" dirty="0" err="1"/>
              <a:t>blockchain</a:t>
            </a:r>
            <a:r>
              <a:rPr lang="en-US" dirty="0"/>
              <a:t> is the final authority on all decisions regarding the </a:t>
            </a:r>
            <a:r>
              <a:rPr lang="en-US" dirty="0" err="1"/>
              <a:t>blockchain</a:t>
            </a:r>
            <a:r>
              <a:rPr lang="en-US" dirty="0"/>
              <a:t>. A good example of this type of leadership is Facebook, where Mark </a:t>
            </a:r>
            <a:r>
              <a:rPr lang="en-US" dirty="0" err="1"/>
              <a:t>Zuckerberg</a:t>
            </a:r>
            <a:r>
              <a:rPr lang="en-US" dirty="0"/>
              <a:t> has the final say on the future roadmap of the Facebook platform.</a:t>
            </a:r>
          </a:p>
          <a:p>
            <a:pPr marL="0" indent="0">
              <a:buNone/>
            </a:pP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1663700"/>
            <a:ext cx="1752600"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851861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err="1"/>
              <a:t>Blockchain</a:t>
            </a:r>
            <a:r>
              <a:rPr lang="en-US" b="1" dirty="0"/>
              <a:t> Governance Strategies: Core Development </a:t>
            </a:r>
            <a:r>
              <a:rPr lang="en-US" b="1" dirty="0" smtClean="0"/>
              <a:t>Team</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a:t>A team of the most active developers </a:t>
            </a:r>
            <a:endParaRPr lang="en-US" dirty="0" smtClean="0"/>
          </a:p>
          <a:p>
            <a:pPr marL="0" indent="0">
              <a:buNone/>
            </a:pPr>
            <a:r>
              <a:rPr lang="en-US" dirty="0" smtClean="0"/>
              <a:t>decides </a:t>
            </a:r>
            <a:r>
              <a:rPr lang="en-US" dirty="0"/>
              <a:t>what functionality should or </a:t>
            </a:r>
            <a:endParaRPr lang="en-US" dirty="0" smtClean="0"/>
          </a:p>
          <a:p>
            <a:pPr marL="0" indent="0">
              <a:buNone/>
            </a:pPr>
            <a:r>
              <a:rPr lang="en-US" dirty="0" smtClean="0"/>
              <a:t>shouldn’t </a:t>
            </a:r>
            <a:r>
              <a:rPr lang="en-US" dirty="0"/>
              <a:t>be included.</a:t>
            </a:r>
          </a:p>
          <a:p>
            <a:pPr marL="0" indent="0">
              <a:buNone/>
            </a:pPr>
            <a:endParaRPr lang="en-US" dirty="0" smtClean="0"/>
          </a:p>
          <a:p>
            <a:pPr marL="0" indent="0">
              <a:buNone/>
            </a:pPr>
            <a:r>
              <a:rPr lang="en-US" dirty="0" smtClean="0"/>
              <a:t>The </a:t>
            </a:r>
            <a:r>
              <a:rPr lang="en-US" dirty="0"/>
              <a:t>next step up places control of the </a:t>
            </a:r>
            <a:r>
              <a:rPr lang="en-US" dirty="0" err="1"/>
              <a:t>blockchain</a:t>
            </a:r>
            <a:r>
              <a:rPr lang="en-US" dirty="0"/>
              <a:t> roadmap in the hands of a </a:t>
            </a:r>
            <a:r>
              <a:rPr lang="en-US" b="1" dirty="0"/>
              <a:t>Core Development Team</a:t>
            </a:r>
            <a:r>
              <a:rPr lang="en-US" dirty="0"/>
              <a:t>. This is a strategy commonly used in open source programming projects, where users are able to offer or request features, but developers have the final say on what is or is not included in the official release.</a:t>
            </a:r>
          </a:p>
          <a:p>
            <a:pPr marL="0" indent="0">
              <a:buNone/>
            </a:pPr>
            <a:endParaRPr 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1524000"/>
            <a:ext cx="18669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137370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err="1"/>
              <a:t>Blockchain</a:t>
            </a:r>
            <a:r>
              <a:rPr lang="en-US" b="1" dirty="0"/>
              <a:t> Governance Strategies: Open </a:t>
            </a:r>
            <a:r>
              <a:rPr lang="en-US" b="1" dirty="0" smtClean="0"/>
              <a:t>Governance</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a:t>The team making governance </a:t>
            </a:r>
            <a:endParaRPr lang="en-US" dirty="0" smtClean="0"/>
          </a:p>
          <a:p>
            <a:pPr marL="0" indent="0">
              <a:buNone/>
            </a:pPr>
            <a:r>
              <a:rPr lang="en-US" dirty="0" smtClean="0"/>
              <a:t>decisions </a:t>
            </a:r>
            <a:r>
              <a:rPr lang="en-US" dirty="0"/>
              <a:t>for the </a:t>
            </a:r>
            <a:r>
              <a:rPr lang="en-US" dirty="0" err="1"/>
              <a:t>blockchain</a:t>
            </a:r>
            <a:r>
              <a:rPr lang="en-US" dirty="0"/>
              <a:t> is </a:t>
            </a:r>
            <a:endParaRPr lang="en-US" dirty="0" smtClean="0"/>
          </a:p>
          <a:p>
            <a:pPr marL="0" indent="0">
              <a:buNone/>
            </a:pPr>
            <a:r>
              <a:rPr lang="en-US" dirty="0" smtClean="0"/>
              <a:t>chosen </a:t>
            </a:r>
            <a:r>
              <a:rPr lang="en-US" dirty="0"/>
              <a:t>by the users of the </a:t>
            </a:r>
            <a:r>
              <a:rPr lang="en-US" dirty="0" err="1"/>
              <a:t>blockchain</a:t>
            </a:r>
            <a:r>
              <a:rPr lang="en-US" dirty="0"/>
              <a:t>.</a:t>
            </a:r>
          </a:p>
          <a:p>
            <a:pPr marL="0" indent="0">
              <a:buNone/>
            </a:pPr>
            <a:endParaRPr lang="en-US" dirty="0" smtClean="0"/>
          </a:p>
          <a:p>
            <a:pPr marL="0" indent="0">
              <a:buNone/>
            </a:pPr>
            <a:r>
              <a:rPr lang="en-US" dirty="0" smtClean="0"/>
              <a:t>Some </a:t>
            </a:r>
            <a:r>
              <a:rPr lang="en-US" dirty="0" err="1"/>
              <a:t>blockchains</a:t>
            </a:r>
            <a:r>
              <a:rPr lang="en-US" dirty="0"/>
              <a:t> use the </a:t>
            </a:r>
            <a:r>
              <a:rPr lang="en-US" b="1" dirty="0"/>
              <a:t>Open Governance</a:t>
            </a:r>
            <a:r>
              <a:rPr lang="en-US" dirty="0"/>
              <a:t> method of handling governance of the </a:t>
            </a:r>
            <a:r>
              <a:rPr lang="en-US" dirty="0" err="1"/>
              <a:t>blockchain</a:t>
            </a:r>
            <a:r>
              <a:rPr lang="en-US" dirty="0"/>
              <a:t>. In this system, the team that makes the final technical decisions for a system is selected by the system’s users.</a:t>
            </a:r>
          </a:p>
          <a:p>
            <a:pPr marL="0" indent="0">
              <a:buNone/>
            </a:pPr>
            <a:endParaRPr lang="en-US"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1752600"/>
            <a:ext cx="1447800"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873446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20864</TotalTime>
  <Words>4836</Words>
  <Application>Microsoft Office PowerPoint</Application>
  <PresentationFormat>On-screen Show (4:3)</PresentationFormat>
  <Paragraphs>527</Paragraphs>
  <Slides>119</Slides>
  <Notes>0</Notes>
  <HiddenSlides>0</HiddenSlides>
  <MMClips>0</MMClips>
  <ScaleCrop>false</ScaleCrop>
  <HeadingPairs>
    <vt:vector size="4" baseType="variant">
      <vt:variant>
        <vt:lpstr>Theme</vt:lpstr>
      </vt:variant>
      <vt:variant>
        <vt:i4>1</vt:i4>
      </vt:variant>
      <vt:variant>
        <vt:lpstr>Slide Titles</vt:lpstr>
      </vt:variant>
      <vt:variant>
        <vt:i4>119</vt:i4>
      </vt:variant>
    </vt:vector>
  </HeadingPairs>
  <TitlesOfParts>
    <vt:vector size="120" baseType="lpstr">
      <vt:lpstr>Office Theme</vt:lpstr>
      <vt:lpstr>PowerPoint Presentation</vt:lpstr>
      <vt:lpstr>Blockchain and the Early Internet</vt:lpstr>
      <vt:lpstr>Blockchain is NOT Bitcoin:</vt:lpstr>
      <vt:lpstr>Blockchain = Unchangable notebook</vt:lpstr>
      <vt:lpstr>Data Stored on a Block</vt:lpstr>
      <vt:lpstr>Blocks Are Chained Together</vt:lpstr>
      <vt:lpstr>Blockchain Is Immutable</vt:lpstr>
      <vt:lpstr>Blockchain Components</vt:lpstr>
      <vt:lpstr>Blockchain Components: Ledger, Peer Network, and Membership Services</vt:lpstr>
      <vt:lpstr>Blockchain Components: Smart Contracts, Wallet and Events</vt:lpstr>
      <vt:lpstr>Blockchain Components: Systems Management and Integration</vt:lpstr>
      <vt:lpstr>PowerPoint Presentation</vt:lpstr>
      <vt:lpstr>PowerPoint Presentation</vt:lpstr>
      <vt:lpstr>PowerPoint Presentation</vt:lpstr>
      <vt:lpstr>PowerPoint Presentation</vt:lpstr>
      <vt:lpstr>PowerPoint Presentation</vt:lpstr>
      <vt:lpstr>Types of Blockchain</vt:lpstr>
      <vt:lpstr>Blockchain Users: Business to Consumer (B2C)</vt:lpstr>
      <vt:lpstr>B2C Transparency</vt:lpstr>
      <vt:lpstr>Continued…</vt:lpstr>
      <vt:lpstr>Blockchain Users: Business to Business (B2B)</vt:lpstr>
      <vt:lpstr>Dubai and Blockchain</vt:lpstr>
      <vt:lpstr>Understanding Ledgers</vt:lpstr>
      <vt:lpstr>History of Ledgers: Single-Entry Ledgers</vt:lpstr>
      <vt:lpstr>History of Ledgers: Double-Entry Accounting</vt:lpstr>
      <vt:lpstr>History of Ledgers: Triple-Entry Accounting</vt:lpstr>
      <vt:lpstr>Double vs. Triple-Entry Accounting Example</vt:lpstr>
      <vt:lpstr>Cryptography and Hashing in Blockchain</vt:lpstr>
      <vt:lpstr>Cryptography Key Terms</vt:lpstr>
      <vt:lpstr>Cryptographic Function</vt:lpstr>
      <vt:lpstr>Types of Cryptography</vt:lpstr>
      <vt:lpstr>Public Key Cryptography</vt:lpstr>
      <vt:lpstr>Zero-Knowledge Proof – zk SNARKS</vt:lpstr>
      <vt:lpstr>Hash Functions</vt:lpstr>
      <vt:lpstr>Merkle Tree</vt:lpstr>
      <vt:lpstr>Continued…</vt:lpstr>
      <vt:lpstr>Comparative Cryptography Usage</vt:lpstr>
      <vt:lpstr>Ethereum vs. Hyperledger Fabric: Cryptography Usage</vt:lpstr>
      <vt:lpstr>PowerPoint Presentation</vt:lpstr>
      <vt:lpstr>Ethereum vs. Hyperledger Fabric: Hashing Usage</vt:lpstr>
      <vt:lpstr>PowerPoint Presentation</vt:lpstr>
      <vt:lpstr>Traditional Database Updates</vt:lpstr>
      <vt:lpstr>Transparency of Traditional Databases</vt:lpstr>
      <vt:lpstr>Blockchain Updates</vt:lpstr>
      <vt:lpstr>Transparency of a Blockchain</vt:lpstr>
      <vt:lpstr>PowerPoint Presentation</vt:lpstr>
      <vt:lpstr>Immutability in the Blockchain</vt:lpstr>
      <vt:lpstr>Immutability in the Blockchain Is Essential</vt:lpstr>
      <vt:lpstr>Continued…</vt:lpstr>
      <vt:lpstr>Why Is the Blockchain Immutable?</vt:lpstr>
      <vt:lpstr>Specific Immutability Mechanisms</vt:lpstr>
      <vt:lpstr>Hashing and Chaining</vt:lpstr>
      <vt:lpstr>Smart Contracts Provide</vt:lpstr>
      <vt:lpstr>Blockchain Security vs. Standard Cybersecurity</vt:lpstr>
      <vt:lpstr>Blockchain Security vs. Standard Cybersecurity: The Environment</vt:lpstr>
      <vt:lpstr>Blockchain Security vs. Standard Cybersecurity: Security</vt:lpstr>
      <vt:lpstr>Blockchain Security vs. Standard Cybersecurity: Denial-of-Service (DoS)</vt:lpstr>
      <vt:lpstr>Blockchain Security vs. Standard Cybersecurity: Endpoint Security</vt:lpstr>
      <vt:lpstr>Blockchain Security vs. Standard Cybersecurity: Code Vulnerabilities</vt:lpstr>
      <vt:lpstr>Blockchain Security vs. Standard Cybersecurity: Intentional Misuse</vt:lpstr>
      <vt:lpstr>Blockchain Security vs. Standard Cybersecurity: Data Protection</vt:lpstr>
      <vt:lpstr>Security: Public vs. Private Blockchains</vt:lpstr>
      <vt:lpstr>Public blockchain vs.  Private blockchain</vt:lpstr>
      <vt:lpstr>Public Blockchain Benefits</vt:lpstr>
      <vt:lpstr>Private (Permissioned) Blockchains</vt:lpstr>
      <vt:lpstr>Private (Permissioned) Blockchain Benefits</vt:lpstr>
      <vt:lpstr>Public and Private Blockchain Decisions</vt:lpstr>
      <vt:lpstr>BLOCKCHAIN FLOW</vt:lpstr>
      <vt:lpstr>Blockchain Prehistory to Early History: Operators</vt:lpstr>
      <vt:lpstr>Blockchain Prehistory to Early History: Users</vt:lpstr>
      <vt:lpstr>Blockchain Prehistory to Early History: Developers and Smart Contracts</vt:lpstr>
      <vt:lpstr>Blockchain Transaction Flow: Operation or Transaction Performed</vt:lpstr>
      <vt:lpstr>Blockchain Transaction Flow: Smart Contract Triggered</vt:lpstr>
      <vt:lpstr>Blockchain Transaction Flow: Operators Spread Transaction</vt:lpstr>
      <vt:lpstr>Blockchain Transaction Flow: Collections of Previous and Creation of New</vt:lpstr>
      <vt:lpstr>Blockchain Transaction Flow: Spread New Block</vt:lpstr>
      <vt:lpstr>Blockchain Transaction Flow: Execute Code</vt:lpstr>
      <vt:lpstr>Blockchain Transaction Flow: Operation Complete</vt:lpstr>
      <vt:lpstr>PowerPoint Presentation</vt:lpstr>
      <vt:lpstr>Consensus in Blockchain</vt:lpstr>
      <vt:lpstr>Introduction to Consensus in the Blockchain</vt:lpstr>
      <vt:lpstr>Introduction to Consensus in the Blockchain: Scarcity</vt:lpstr>
      <vt:lpstr>Proof of Work: Computational Resources</vt:lpstr>
      <vt:lpstr>Proof of Work: 51% Security</vt:lpstr>
      <vt:lpstr>Proof of Stake: Stake</vt:lpstr>
      <vt:lpstr>Proof of Stake: Economic Infeasibility</vt:lpstr>
      <vt:lpstr>Specific Consensus Implementations: Ethereum</vt:lpstr>
      <vt:lpstr>Specific Consensus Implementations: Hyperledger Fabric</vt:lpstr>
      <vt:lpstr>Specific Consensus Implementations: Corda</vt:lpstr>
      <vt:lpstr>Fault Tolerance in the Blockchain</vt:lpstr>
      <vt:lpstr>The Byzantine Generals' Problem</vt:lpstr>
      <vt:lpstr>Proof of Work vs. Proof of Stake</vt:lpstr>
      <vt:lpstr>Proof of Work vs. Proof of Stake Continued…</vt:lpstr>
      <vt:lpstr>PowerPoint Presentation</vt:lpstr>
      <vt:lpstr>PowerPoint Presentation</vt:lpstr>
      <vt:lpstr>Blockchain Governance Strategies</vt:lpstr>
      <vt:lpstr>Blockchain Governance Strategies: Benevolent Dictator for Life</vt:lpstr>
      <vt:lpstr>Blockchain Governance Strategies: Core Development Team</vt:lpstr>
      <vt:lpstr>Blockchain Governance Strategies: Open Governance</vt:lpstr>
      <vt:lpstr>Blockchain Governance Strategies: On-Chain Governance</vt:lpstr>
      <vt:lpstr>Who Really Governs the Blockchain?</vt:lpstr>
      <vt:lpstr>DAO Hard Fork on Ethereum Created Ethereum Classic</vt:lpstr>
      <vt:lpstr>Governance in Ethereum</vt:lpstr>
      <vt:lpstr>Governance in Hyperledger Frameworks</vt:lpstr>
      <vt:lpstr>Governance in Corda</vt:lpstr>
      <vt:lpstr>PowerPoint Presentation</vt:lpstr>
      <vt:lpstr>Identity: Public Key Cryptography</vt:lpstr>
      <vt:lpstr>Identity: RSA Public Key Cryptography</vt:lpstr>
      <vt:lpstr>Identity: Specific Identity Implementations</vt:lpstr>
      <vt:lpstr>Public key cryptography</vt:lpstr>
      <vt:lpstr>Advanced Blockchain Anonymity Techniques</vt:lpstr>
      <vt:lpstr>Specific Anonymity Implementations</vt:lpstr>
      <vt:lpstr>PowerPoint Presentation</vt:lpstr>
      <vt:lpstr>Trust in Blockchains</vt:lpstr>
      <vt:lpstr>Establishing Trust in Blockchains</vt:lpstr>
      <vt:lpstr>What Do Blockchains Really Do?</vt:lpstr>
      <vt:lpstr>Trustless Blockchains</vt:lpstr>
      <vt:lpstr>Chapter 1: Summary</vt:lpstr>
      <vt:lpstr>Continued…</vt:lpstr>
    </vt:vector>
  </TitlesOfParts>
  <Company>IDAL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sanjeevkumar.pandey</dc:creator>
  <cp:lastModifiedBy>sanjeevkumar.pandey</cp:lastModifiedBy>
  <cp:revision>105</cp:revision>
  <dcterms:created xsi:type="dcterms:W3CDTF">2020-08-22T11:33:35Z</dcterms:created>
  <dcterms:modified xsi:type="dcterms:W3CDTF">2020-09-06T22:17:36Z</dcterms:modified>
</cp:coreProperties>
</file>